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4"/>
  </p:notesMasterIdLst>
  <p:sldIdLst>
    <p:sldId id="282" r:id="rId2"/>
    <p:sldId id="286" r:id="rId3"/>
    <p:sldId id="257" r:id="rId4"/>
    <p:sldId id="260" r:id="rId5"/>
    <p:sldId id="285" r:id="rId6"/>
    <p:sldId id="258" r:id="rId7"/>
    <p:sldId id="263" r:id="rId8"/>
    <p:sldId id="264" r:id="rId9"/>
    <p:sldId id="261" r:id="rId10"/>
    <p:sldId id="278" r:id="rId11"/>
    <p:sldId id="265" r:id="rId12"/>
    <p:sldId id="266" r:id="rId13"/>
    <p:sldId id="314" r:id="rId14"/>
    <p:sldId id="315" r:id="rId15"/>
    <p:sldId id="283" r:id="rId16"/>
    <p:sldId id="267" r:id="rId17"/>
    <p:sldId id="313" r:id="rId18"/>
    <p:sldId id="289" r:id="rId19"/>
    <p:sldId id="303" r:id="rId20"/>
    <p:sldId id="305" r:id="rId21"/>
    <p:sldId id="302" r:id="rId22"/>
    <p:sldId id="304" r:id="rId23"/>
    <p:sldId id="312" r:id="rId24"/>
    <p:sldId id="311" r:id="rId25"/>
    <p:sldId id="310" r:id="rId26"/>
    <p:sldId id="296" r:id="rId27"/>
    <p:sldId id="297" r:id="rId28"/>
    <p:sldId id="301" r:id="rId29"/>
    <p:sldId id="300" r:id="rId30"/>
    <p:sldId id="298" r:id="rId31"/>
    <p:sldId id="299" r:id="rId32"/>
    <p:sldId id="290" r:id="rId33"/>
    <p:sldId id="295" r:id="rId34"/>
    <p:sldId id="291" r:id="rId35"/>
    <p:sldId id="292" r:id="rId36"/>
    <p:sldId id="294" r:id="rId37"/>
    <p:sldId id="293" r:id="rId38"/>
    <p:sldId id="306" r:id="rId39"/>
    <p:sldId id="307" r:id="rId40"/>
    <p:sldId id="308" r:id="rId41"/>
    <p:sldId id="309" r:id="rId42"/>
    <p:sldId id="2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9824" autoAdjust="0"/>
  </p:normalViewPr>
  <p:slideViewPr>
    <p:cSldViewPr snapToGrid="0">
      <p:cViewPr varScale="1">
        <p:scale>
          <a:sx n="77" d="100"/>
          <a:sy n="77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4FA8E-E0AE-41FF-BA35-03D17875A4D4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E5F1-F7F8-4EC9-8520-21827AB79E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1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14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DE5F1-F7F8-4EC9-8520-21827AB79E9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90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E5F1-F7F8-4EC9-8520-21827AB79E9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10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6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0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1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10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52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9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36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2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8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87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9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55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28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64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21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9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49CF-8D41-46E4-AD02-0025A21D859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871EBB-34DA-4094-914C-E38421E7A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3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02667" y="2393747"/>
            <a:ext cx="10709564" cy="238760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KALİTE GÜVENCE SİSTEMİ </a:t>
            </a:r>
            <a:b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42123" y="5200028"/>
            <a:ext cx="5230653" cy="827881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KALİTE KOORDİNATÖRLÜĞÜ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00" y="702161"/>
            <a:ext cx="2633303" cy="226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Metin kutusu 6"/>
          <p:cNvSpPr txBox="1"/>
          <p:nvPr/>
        </p:nvSpPr>
        <p:spPr>
          <a:xfrm>
            <a:off x="5326511" y="561396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Ağrı - 2023</a:t>
            </a:r>
          </a:p>
        </p:txBody>
      </p:sp>
    </p:spTree>
    <p:extLst>
      <p:ext uri="{BB962C8B-B14F-4D97-AF65-F5344CB8AC3E}">
        <p14:creationId xmlns:p14="http://schemas.microsoft.com/office/powerpoint/2010/main" val="280852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4363" y="987523"/>
            <a:ext cx="10629900" cy="706964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Etkin Bir Kalite Kültürü Nasıl Oluşturulur?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4363" y="1694487"/>
            <a:ext cx="11028218" cy="42810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Üniversitede akademik ve idari tüm süreçleri kapsayacak kalite politikası bulunmalı,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İnsan kaynakları yönetiminde adil davranılmalı ve başarılı personel ödüllendirilmeli,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Kurumsal aidiyet sağlanmalı ve sürdürülmeli,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Etkin bir liderlik anlayışı içerisinde lider tarafından kalite süreçleri sahiplenilmeli ve sorumluluklar paylaşılmalı,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Temel paydaşlar ile etkin iletişim sağlanmalı ve uzlaşı içerisinde hareket edilmeli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Akademik ve idari birimler ile yönetim arasında etkin bir iletişim ağı oluşturulmalı,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Kalite güvencesi süreçleri bilgi yönetim sistemleri ile desteklenmelidir.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425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14363" y="987523"/>
            <a:ext cx="10629900" cy="706964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Etkin Bir Kalite Kültürü Nasıl Oluşturulur?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43346" y="2603500"/>
            <a:ext cx="10806546" cy="34163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Bununla birlikte, </a:t>
            </a:r>
            <a:r>
              <a:rPr lang="tr-TR" dirty="0">
                <a:solidFill>
                  <a:srgbClr val="C00000"/>
                </a:solidFill>
              </a:rPr>
              <a:t>öğrencilerin ve akademik personelin karar alma süreçlerine </a:t>
            </a:r>
            <a:r>
              <a:rPr lang="tr-TR" dirty="0"/>
              <a:t>dâhil edilmesi ile Yönetim sürecinde </a:t>
            </a:r>
            <a:r>
              <a:rPr lang="tr-TR" dirty="0">
                <a:solidFill>
                  <a:srgbClr val="00B050"/>
                </a:solidFill>
              </a:rPr>
              <a:t>öğrencilerin sürekli değişen ihtiyaçlarını, beklentilerini veya kararlarını </a:t>
            </a:r>
            <a:r>
              <a:rPr lang="tr-TR" dirty="0"/>
              <a:t>dikkate almak da kalite kültürünün önemli bir parçasını oluşturmaktadır.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Bu anlamda kalite güvencesinin bir anlayış olarak gelişmediği ve kültürel bir pratiğe dönüşmediği kurumlarda </a:t>
            </a:r>
            <a:r>
              <a:rPr lang="tr-TR" b="1" dirty="0">
                <a:solidFill>
                  <a:srgbClr val="C00000"/>
                </a:solidFill>
              </a:rPr>
              <a:t>dışarıdan zorlamalarla kalite güvencesinin sağlanması kolay olmayacaktır.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489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1971" y="675494"/>
            <a:ext cx="10046446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Kalite Güvence Sisteminin Organizasyonel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02803" y="1944757"/>
            <a:ext cx="8915400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dirty="0"/>
              <a:t>Kalite güvence sisteminin </a:t>
            </a:r>
            <a:r>
              <a:rPr lang="tr-TR" sz="2800" dirty="0" err="1"/>
              <a:t>organizasyonel</a:t>
            </a:r>
            <a:r>
              <a:rPr lang="tr-TR" sz="2800" dirty="0"/>
              <a:t> yapısı içinde başta rektör, rektör yardımcıları ve genel sekreter olmak üzere dekanlar, enstitü, meslek yüksekokulu ve yüksekokul müdürleri ve idari birim sorumluları ile birim düzeyinde kalite komisyonu yapılanmaları yer alırlar.</a:t>
            </a:r>
          </a:p>
        </p:txBody>
      </p:sp>
    </p:spTree>
    <p:extLst>
      <p:ext uri="{BB962C8B-B14F-4D97-AF65-F5344CB8AC3E}">
        <p14:creationId xmlns:p14="http://schemas.microsoft.com/office/powerpoint/2010/main" val="368334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954750" y="385985"/>
            <a:ext cx="8911687" cy="852265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Kalite Komisyonu Üyeleri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52525"/>
            <a:ext cx="10058399" cy="5486400"/>
          </a:xfrm>
        </p:spPr>
      </p:pic>
    </p:spTree>
    <p:extLst>
      <p:ext uri="{BB962C8B-B14F-4D97-AF65-F5344CB8AC3E}">
        <p14:creationId xmlns:p14="http://schemas.microsoft.com/office/powerpoint/2010/main" val="375544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Komisyonu Üyeleri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7035" y="1609725"/>
            <a:ext cx="9387577" cy="430149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/>
              <a:t>Üye sayısı, </a:t>
            </a:r>
            <a:r>
              <a:rPr lang="tr-TR" sz="2000" b="1" dirty="0">
                <a:solidFill>
                  <a:srgbClr val="C00000"/>
                </a:solidFill>
              </a:rPr>
              <a:t>Senato tarafından </a:t>
            </a:r>
            <a:r>
              <a:rPr lang="tr-TR" sz="2000" dirty="0"/>
              <a:t>belirlenen </a:t>
            </a:r>
            <a:r>
              <a:rPr lang="tr-TR" sz="2000" b="1" dirty="0">
                <a:solidFill>
                  <a:srgbClr val="C00000"/>
                </a:solidFill>
              </a:rPr>
              <a:t>üyelerin</a:t>
            </a:r>
            <a:r>
              <a:rPr lang="tr-TR" sz="2000" dirty="0"/>
              <a:t> </a:t>
            </a:r>
            <a:r>
              <a:rPr lang="tr-TR" sz="2000" b="1" dirty="0">
                <a:solidFill>
                  <a:srgbClr val="C00000"/>
                </a:solidFill>
              </a:rPr>
              <a:t>iki yıldan az olmamak şartıyla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  <a:r>
              <a:rPr lang="tr-TR" sz="2000" dirty="0"/>
              <a:t>üyelik süreleri ile komisyonun çalışma usul ve esasları üniversite senatolarınca, senatosu bulunmayan yükseköğretim kurumlarında yönetim kurullarınca belirlenir ve yükseköğretim kurumunun internet sayfasında kamuoyu ile paylaşılır.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/>
              <a:t>Komisyon üyesi </a:t>
            </a:r>
            <a:r>
              <a:rPr lang="tr-TR" sz="2000" b="1" dirty="0">
                <a:solidFill>
                  <a:srgbClr val="C00000"/>
                </a:solidFill>
              </a:rPr>
              <a:t>öğrenci</a:t>
            </a:r>
            <a:r>
              <a:rPr lang="tr-TR" sz="2000" dirty="0"/>
              <a:t> temsilcisi, üniversite senatoları tarafından belirlenecek ilke ve esaslar dâhilinde belirlenir ve </a:t>
            </a:r>
            <a:r>
              <a:rPr lang="tr-TR" sz="2000" b="1" dirty="0">
                <a:solidFill>
                  <a:srgbClr val="C00000"/>
                </a:solidFill>
              </a:rPr>
              <a:t>görev süresi bir yıldır.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/>
              <a:t>Komisyonun büro ve personel destek hizmetleri, ilgili yükseköğretim kurumunun strateji geliştirme daire başkanlığı veya ilgili birimi tarafından yürütülür.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000" dirty="0"/>
          </a:p>
          <a:p>
            <a:pPr algn="just">
              <a:buFont typeface="Wingdings" panose="05000000000000000000" pitchFamily="2" charset="2"/>
              <a:buChar char="v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6409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4F6E94C-8535-837E-B015-678708A6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848" y="643467"/>
            <a:ext cx="84983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58573"/>
              </p:ext>
            </p:extLst>
          </p:nvPr>
        </p:nvGraphicFramePr>
        <p:xfrm>
          <a:off x="514351" y="77364"/>
          <a:ext cx="11410950" cy="662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524">
                  <a:extLst>
                    <a:ext uri="{9D8B030D-6E8A-4147-A177-3AD203B41FA5}">
                      <a16:colId xmlns:a16="http://schemas.microsoft.com/office/drawing/2014/main" val="2287605027"/>
                    </a:ext>
                  </a:extLst>
                </a:gridCol>
                <a:gridCol w="6454776">
                  <a:extLst>
                    <a:ext uri="{9D8B030D-6E8A-4147-A177-3AD203B41FA5}">
                      <a16:colId xmlns:a16="http://schemas.microsoft.com/office/drawing/2014/main" val="3749597554"/>
                    </a:ext>
                  </a:extLst>
                </a:gridCol>
                <a:gridCol w="3803650">
                  <a:extLst>
                    <a:ext uri="{9D8B030D-6E8A-4147-A177-3AD203B41FA5}">
                      <a16:colId xmlns:a16="http://schemas.microsoft.com/office/drawing/2014/main" val="3299560078"/>
                    </a:ext>
                  </a:extLst>
                </a:gridCol>
              </a:tblGrid>
              <a:tr h="333178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Fakülte/Yüksekokul</a:t>
                      </a:r>
                      <a:r>
                        <a:rPr lang="tr-TR" sz="1600" baseline="0" dirty="0"/>
                        <a:t> </a:t>
                      </a:r>
                      <a:r>
                        <a:rPr lang="tr-TR" sz="1600" dirty="0"/>
                        <a:t>Birim Kalite Komisyonu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443026"/>
                  </a:ext>
                </a:extLst>
              </a:tr>
              <a:tr h="33317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Dekan/Yüksekokul Müdürü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Süreç Yöneticisi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194526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Fakülte/Yüksekokul</a:t>
                      </a:r>
                      <a:r>
                        <a:rPr lang="tr-TR" sz="1600" baseline="0" dirty="0"/>
                        <a:t> </a:t>
                      </a:r>
                      <a:r>
                        <a:rPr lang="tr-TR" sz="1600" dirty="0"/>
                        <a:t>Sekreteri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Birim Kalite Sorumlusu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10603"/>
                  </a:ext>
                </a:extLst>
              </a:tr>
              <a:tr h="33317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Bölüm Başkanı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Bölüm Kalite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9239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Bölüm Başkanı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Bölüm Kalite sorumlusu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26535"/>
                  </a:ext>
                </a:extLst>
              </a:tr>
              <a:tr h="33317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Bölüm Başkanı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Bölüm Kalite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936609"/>
                  </a:ext>
                </a:extLst>
              </a:tr>
              <a:tr h="33317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Bölüm Başkanı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Bölüm Kalite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77983"/>
                  </a:ext>
                </a:extLst>
              </a:tr>
              <a:tr h="33317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…….</a:t>
                      </a:r>
                      <a:r>
                        <a:rPr lang="tr-TR" sz="1600" baseline="0" dirty="0"/>
                        <a:t> Bölümü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Üye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36003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……..B</a:t>
                      </a:r>
                      <a:r>
                        <a:rPr lang="tr-TR" sz="1600" baseline="0" dirty="0"/>
                        <a:t>ölümü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Üye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71488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……..Bölümü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Üye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57701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….…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Üye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06188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Memur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Paydaş İletişim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31001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Memur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Üye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56683"/>
                  </a:ext>
                </a:extLst>
              </a:tr>
              <a:tr h="575074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Öğrenci Temsilcisi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8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3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27753"/>
              </p:ext>
            </p:extLst>
          </p:nvPr>
        </p:nvGraphicFramePr>
        <p:xfrm>
          <a:off x="514351" y="77364"/>
          <a:ext cx="11410950" cy="662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861">
                  <a:extLst>
                    <a:ext uri="{9D8B030D-6E8A-4147-A177-3AD203B41FA5}">
                      <a16:colId xmlns:a16="http://schemas.microsoft.com/office/drawing/2014/main" val="2287605027"/>
                    </a:ext>
                  </a:extLst>
                </a:gridCol>
                <a:gridCol w="3145439">
                  <a:extLst>
                    <a:ext uri="{9D8B030D-6E8A-4147-A177-3AD203B41FA5}">
                      <a16:colId xmlns:a16="http://schemas.microsoft.com/office/drawing/2014/main" val="3749597554"/>
                    </a:ext>
                  </a:extLst>
                </a:gridCol>
                <a:gridCol w="3803650">
                  <a:extLst>
                    <a:ext uri="{9D8B030D-6E8A-4147-A177-3AD203B41FA5}">
                      <a16:colId xmlns:a16="http://schemas.microsoft.com/office/drawing/2014/main" val="3299560078"/>
                    </a:ext>
                  </a:extLst>
                </a:gridCol>
              </a:tblGrid>
              <a:tr h="357258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İktisadi ve İdari Bilimler Fakültesi Birim Kalite Komisyonu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443026"/>
                  </a:ext>
                </a:extLst>
              </a:tr>
              <a:tr h="357258">
                <a:tc>
                  <a:txBody>
                    <a:bodyPr/>
                    <a:lstStyle/>
                    <a:p>
                      <a:r>
                        <a:rPr lang="tr-TR" dirty="0"/>
                        <a:t>Prof. Dr. Erdal YILMAZ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Süreç Yöneticisi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194526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Numan Aktaş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Fakülte Sekreteri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Birim Kalite Sorumlusu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10603"/>
                  </a:ext>
                </a:extLst>
              </a:tr>
              <a:tr h="357258">
                <a:tc>
                  <a:txBody>
                    <a:bodyPr/>
                    <a:lstStyle/>
                    <a:p>
                      <a:r>
                        <a:rPr lang="tr-TR" dirty="0"/>
                        <a:t>Prof. Dr. İdris Demirel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 Başkanı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 Kalite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9239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Prof. Dr. Cengiz Dikmen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Bölüm Başkanı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Bölüm Kalite sorumlusu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26535"/>
                  </a:ext>
                </a:extLst>
              </a:tr>
              <a:tr h="357258">
                <a:tc>
                  <a:txBody>
                    <a:bodyPr/>
                    <a:lstStyle/>
                    <a:p>
                      <a:r>
                        <a:rPr lang="tr-TR" dirty="0"/>
                        <a:t>Doç. Dr. </a:t>
                      </a:r>
                      <a:r>
                        <a:rPr lang="tr-TR" dirty="0" err="1"/>
                        <a:t>Şekip</a:t>
                      </a:r>
                      <a:r>
                        <a:rPr lang="tr-TR" dirty="0"/>
                        <a:t> Yazgan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 Başkanı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 Kalite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936609"/>
                  </a:ext>
                </a:extLst>
              </a:tr>
              <a:tr h="357258">
                <a:tc>
                  <a:txBody>
                    <a:bodyPr/>
                    <a:lstStyle/>
                    <a:p>
                      <a:r>
                        <a:rPr lang="tr-TR" dirty="0"/>
                        <a:t>Doç. Dr. Ceren </a:t>
                      </a:r>
                      <a:r>
                        <a:rPr lang="tr-TR" dirty="0" err="1"/>
                        <a:t>Avcil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Bölüm Başkanı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Bölüm Kalite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77983"/>
                  </a:ext>
                </a:extLst>
              </a:tr>
              <a:tr h="357258">
                <a:tc>
                  <a:txBody>
                    <a:bodyPr/>
                    <a:lstStyle/>
                    <a:p>
                      <a:r>
                        <a:rPr lang="tr-TR" dirty="0"/>
                        <a:t>Doç. Dr. Esra </a:t>
                      </a:r>
                      <a:r>
                        <a:rPr lang="tr-TR" dirty="0" err="1"/>
                        <a:t>Kadanalı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İşletme</a:t>
                      </a:r>
                      <a:r>
                        <a:rPr lang="tr-TR" baseline="0" dirty="0"/>
                        <a:t> Bölümü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Üye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36003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Dr. </a:t>
                      </a:r>
                      <a:r>
                        <a:rPr lang="tr-TR" dirty="0" err="1"/>
                        <a:t>Öğr</a:t>
                      </a:r>
                      <a:r>
                        <a:rPr lang="tr-TR" dirty="0"/>
                        <a:t>. Üyesi Ferda Koç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Siyaset Bilimi</a:t>
                      </a:r>
                      <a:r>
                        <a:rPr lang="tr-TR" baseline="0" dirty="0"/>
                        <a:t> ve Kamu Yönetimi bölümü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Üye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71488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Dr. </a:t>
                      </a:r>
                      <a:r>
                        <a:rPr lang="tr-TR" dirty="0" err="1"/>
                        <a:t>Öğr.Üyesi</a:t>
                      </a:r>
                      <a:r>
                        <a:rPr lang="tr-TR" dirty="0"/>
                        <a:t> Ahmet Gümüş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Halkla İlişkiler ve Reklamcılık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Üye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57701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Arş.</a:t>
                      </a:r>
                      <a:r>
                        <a:rPr lang="tr-TR" baseline="0" dirty="0"/>
                        <a:t> Gör. Ö. Vehbi ISSİ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İktisat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Üye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06188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Muhammet Halil Tektaş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Paydaş İletişim Sorumlusu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31001"/>
                  </a:ext>
                </a:extLst>
              </a:tr>
              <a:tr h="616638">
                <a:tc>
                  <a:txBody>
                    <a:bodyPr/>
                    <a:lstStyle/>
                    <a:p>
                      <a:r>
                        <a:rPr lang="tr-TR" dirty="0"/>
                        <a:t>Faruk Yıldız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Üye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5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6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KALİTE KOMİSYONU (İdari Birimler)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İdari Birimler kalite sürecine dahil edilecek.</a:t>
            </a:r>
          </a:p>
          <a:p>
            <a:r>
              <a:rPr lang="tr-TR" sz="2400" dirty="0"/>
              <a:t>Daire Başkanlığı bünyesinde en az üç kişiden oluşan «Birim Kalite Komisyonu» kurulacaktır.</a:t>
            </a:r>
          </a:p>
          <a:p>
            <a:r>
              <a:rPr lang="tr-TR" sz="2400" dirty="0"/>
              <a:t>Komisyon başkanı ilgili Daire Başkanı olacaktır.  Şube Müdürleri ve memurlar komisyonda yer alacaktır.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7321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3350" y="1890935"/>
            <a:ext cx="8911687" cy="208099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BİRİM ÖZ DEĞERLENDİRME RAPORU ÖNCESİ YAPILACAKLAR</a:t>
            </a:r>
          </a:p>
        </p:txBody>
      </p:sp>
    </p:spTree>
    <p:extLst>
      <p:ext uri="{BB962C8B-B14F-4D97-AF65-F5344CB8AC3E}">
        <p14:creationId xmlns:p14="http://schemas.microsoft.com/office/powerpoint/2010/main" val="283355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084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KALİTE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29250" y="2205006"/>
            <a:ext cx="6315075" cy="381598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999" dirty="0">
                <a:latin typeface="Arial" pitchFamily="34" charset="0"/>
                <a:cs typeface="Arial" pitchFamily="34" charset="0"/>
              </a:rPr>
              <a:t>Kalitenin çok sayıda ve zamanla değişen tanımları vardır. </a:t>
            </a:r>
            <a:r>
              <a:rPr lang="tr-TR" sz="2999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basit anlamıyla </a:t>
            </a:r>
            <a:r>
              <a:rPr lang="tr-TR" sz="2999" dirty="0">
                <a:latin typeface="Arial" pitchFamily="34" charset="0"/>
                <a:cs typeface="Arial" pitchFamily="34" charset="0"/>
              </a:rPr>
              <a:t>, kalite, bir ürün veya hizmetin belirlenen veya olabilecek ihtiyaçları karşılama kabiliyetine dayanan özelliklerinin toplamıdır</a:t>
            </a:r>
            <a:r>
              <a:rPr lang="tr-TR" sz="2999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3" y="1381125"/>
            <a:ext cx="4275877" cy="494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81175" y="624110"/>
            <a:ext cx="972343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Dönem içerisinde yapılan tüm faaliyetlere ilişkin kanıtlar</a:t>
            </a:r>
            <a:br>
              <a:rPr lang="tr-TR" b="1" dirty="0">
                <a:solidFill>
                  <a:schemeClr val="tx1"/>
                </a:solidFill>
              </a:rPr>
            </a:b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2133600"/>
            <a:ext cx="10858500" cy="3777622"/>
          </a:xfrm>
        </p:spPr>
        <p:txBody>
          <a:bodyPr>
            <a:normAutofit/>
          </a:bodyPr>
          <a:lstStyle/>
          <a:p>
            <a:r>
              <a:rPr lang="tr-TR" sz="2800" dirty="0"/>
              <a:t>Toplantı tutanakları (Örneği Kalite web sayfasında)</a:t>
            </a:r>
          </a:p>
          <a:p>
            <a:r>
              <a:rPr lang="tr-TR" sz="2800" dirty="0"/>
              <a:t>Fotoğraf, video</a:t>
            </a:r>
          </a:p>
          <a:p>
            <a:r>
              <a:rPr lang="tr-TR" sz="2800" dirty="0"/>
              <a:t>Yazışmalar</a:t>
            </a:r>
          </a:p>
          <a:p>
            <a:r>
              <a:rPr lang="tr-TR" sz="2800" dirty="0"/>
              <a:t>Anketler ve sonuçları</a:t>
            </a:r>
          </a:p>
          <a:p>
            <a:r>
              <a:rPr lang="tr-TR" sz="2800" dirty="0" err="1"/>
              <a:t>v.b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0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39" t="40084" r="26436" b="22606"/>
          <a:stretch/>
        </p:blipFill>
        <p:spPr>
          <a:xfrm>
            <a:off x="1609725" y="342900"/>
            <a:ext cx="9894887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8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2175" y="771525"/>
            <a:ext cx="9780587" cy="2752725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Dekan / Müdür Öğrenci Buluşmaları</a:t>
            </a:r>
            <a:br>
              <a:rPr lang="tr-TR" sz="4000" b="1" dirty="0"/>
            </a:br>
            <a:br>
              <a:rPr lang="tr-TR" sz="4000" b="1" dirty="0"/>
            </a:br>
            <a:r>
              <a:rPr lang="tr-TR" sz="4000" b="1" dirty="0"/>
              <a:t>Dilek-Şikayet Kutularının Etkin Kullanımı</a:t>
            </a:r>
            <a:br>
              <a:rPr lang="tr-TR" sz="4000" b="1" dirty="0"/>
            </a:br>
            <a:br>
              <a:rPr lang="tr-TR" sz="4000" b="1" dirty="0"/>
            </a:br>
            <a:r>
              <a:rPr lang="tr-TR" sz="4000" b="1" dirty="0"/>
              <a:t>Birim web sayfalarında kalite sekmesi</a:t>
            </a:r>
            <a:br>
              <a:rPr lang="tr-TR" sz="4000" b="1" dirty="0"/>
            </a:br>
            <a:br>
              <a:rPr lang="tr-TR" sz="4000" b="1" dirty="0"/>
            </a:br>
            <a:r>
              <a:rPr lang="tr-TR" sz="4000" b="1" dirty="0"/>
              <a:t>Mezun İzleme Sisteminin Birimler Bazında Kurulması </a:t>
            </a:r>
          </a:p>
        </p:txBody>
      </p:sp>
    </p:spTree>
    <p:extLst>
      <p:ext uri="{BB962C8B-B14F-4D97-AF65-F5344CB8AC3E}">
        <p14:creationId xmlns:p14="http://schemas.microsoft.com/office/powerpoint/2010/main" val="385436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7551" y="345814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 Öz Değerlendirme Raporları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145429" y="1498600"/>
            <a:ext cx="9776282" cy="34163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  İç (Öz) Değerlendirme Birim Raporlarının </a:t>
            </a:r>
            <a:r>
              <a:rPr lang="tr-TR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geç 23 Şubat 2024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tarihine kadar teslim edilmesi.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İç Değerlendirme Raporu (KİDR) Hazırlama Kılavuzu’nun ayrıntılı bir şekilde okunması ve oluşacak muhtemel soruları/sorunların Kalite Koordinatörlüğüne iletilmesi.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(Kalite Koordinatörlüğü tarafından talepte bulunan Birimlere KİDR hazırlama sürecinde ziyaretler yapılabilecektir)</a:t>
            </a:r>
          </a:p>
        </p:txBody>
      </p:sp>
    </p:spTree>
    <p:extLst>
      <p:ext uri="{BB962C8B-B14F-4D97-AF65-F5344CB8AC3E}">
        <p14:creationId xmlns:p14="http://schemas.microsoft.com/office/powerpoint/2010/main" val="138334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6675" y="23005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2024 YILI KALİTE SÜRECİ</a:t>
            </a:r>
          </a:p>
        </p:txBody>
      </p:sp>
    </p:spTree>
    <p:extLst>
      <p:ext uri="{BB962C8B-B14F-4D97-AF65-F5344CB8AC3E}">
        <p14:creationId xmlns:p14="http://schemas.microsoft.com/office/powerpoint/2010/main" val="3856548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469100" y="18052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dirty="0"/>
              <a:t>Üniversitenin stratejik amaçlarına uygun Faaliyetler planlanacak ve performans göstergeleri belirlenecektir. Sonraki yıl KİDR raporunda bu göstergelere ulaşılma düzeyi belirtilecektir. </a:t>
            </a:r>
          </a:p>
        </p:txBody>
      </p:sp>
      <p:sp>
        <p:nvSpPr>
          <p:cNvPr id="4" name="Unvan 2"/>
          <p:cNvSpPr txBox="1">
            <a:spLocks/>
          </p:cNvSpPr>
          <p:nvPr/>
        </p:nvSpPr>
        <p:spPr>
          <a:xfrm>
            <a:off x="2469100" y="23358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>
                <a:solidFill>
                  <a:srgbClr val="FF0000"/>
                </a:solidFill>
              </a:rPr>
              <a:t>2024 Kalite Süreci</a:t>
            </a:r>
          </a:p>
        </p:txBody>
      </p:sp>
    </p:spTree>
    <p:extLst>
      <p:ext uri="{BB962C8B-B14F-4D97-AF65-F5344CB8AC3E}">
        <p14:creationId xmlns:p14="http://schemas.microsoft.com/office/powerpoint/2010/main" val="36991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605060"/>
            <a:ext cx="8911687" cy="128089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Üniversite 2024-2028 Stratejik Planında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Amaçlar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0" y="1962150"/>
            <a:ext cx="9218612" cy="3949072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>
                <a:solidFill>
                  <a:srgbClr val="0070C0"/>
                </a:solidFill>
              </a:rPr>
              <a:t>Amaç 1: </a:t>
            </a:r>
            <a:r>
              <a:rPr lang="tr-TR" sz="2400" dirty="0"/>
              <a:t>Yenilikçi ve Öğrenci Merkezli Bir Yaklaşımla Eğitim-Öğretimin Kalitesini Artırarak Ulusal ve Uluslararası Düzeyde Tercih Edilen Üniversiteler Arasına Girmek </a:t>
            </a:r>
          </a:p>
          <a:p>
            <a:pPr algn="just"/>
            <a:r>
              <a:rPr lang="tr-TR" sz="2400" b="1" dirty="0">
                <a:solidFill>
                  <a:srgbClr val="0070C0"/>
                </a:solidFill>
              </a:rPr>
              <a:t>Amaç 2: </a:t>
            </a:r>
            <a:r>
              <a:rPr lang="tr-TR" sz="2400" dirty="0"/>
              <a:t>Kurumsal Kapasiteyi Artırmak ve Kurum Kültürünü Güçlendirmek </a:t>
            </a:r>
          </a:p>
          <a:p>
            <a:pPr algn="just"/>
            <a:r>
              <a:rPr lang="tr-TR" sz="2400" b="1" dirty="0">
                <a:solidFill>
                  <a:srgbClr val="0070C0"/>
                </a:solidFill>
              </a:rPr>
              <a:t>Amaç 3: </a:t>
            </a:r>
            <a:r>
              <a:rPr lang="tr-TR" sz="2400" dirty="0"/>
              <a:t>Kamu ve Özel Sektör İle İşbirliği Yaparak Bölgesel Kalkınmaya Katkı Sağlamak ve Toplum Yararına Sunulan Hizmetleri Artırmak.</a:t>
            </a:r>
          </a:p>
        </p:txBody>
      </p:sp>
    </p:spTree>
    <p:extLst>
      <p:ext uri="{BB962C8B-B14F-4D97-AF65-F5344CB8AC3E}">
        <p14:creationId xmlns:p14="http://schemas.microsoft.com/office/powerpoint/2010/main" val="351199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6850" y="1038225"/>
            <a:ext cx="9256712" cy="3777622"/>
          </a:xfrm>
        </p:spPr>
        <p:txBody>
          <a:bodyPr>
            <a:noAutofit/>
          </a:bodyPr>
          <a:lstStyle/>
          <a:p>
            <a:pPr algn="just"/>
            <a:r>
              <a:rPr lang="tr-TR" sz="2500" b="1" dirty="0">
                <a:solidFill>
                  <a:srgbClr val="FF0000"/>
                </a:solidFill>
              </a:rPr>
              <a:t>Amaç 1:</a:t>
            </a:r>
            <a:r>
              <a:rPr lang="tr-TR" sz="2500" dirty="0"/>
              <a:t> </a:t>
            </a:r>
            <a:r>
              <a:rPr lang="tr-TR" sz="2400" b="1" i="1" u="sng" dirty="0"/>
              <a:t>Yenilikçi ve Öğrenci Merkezli Bir Yaklaşımla Eğitim-Öğretimin Kalitesini Artırarak Ulusal ve Uluslararası Düzeyde Tercih Edilen Üniversiteler Arasına Girmek </a:t>
            </a:r>
          </a:p>
          <a:p>
            <a:pPr marL="0" indent="0" algn="just">
              <a:buNone/>
            </a:pPr>
            <a:r>
              <a:rPr lang="tr-TR" sz="2300" b="1" dirty="0">
                <a:solidFill>
                  <a:srgbClr val="0070C0"/>
                </a:solidFill>
              </a:rPr>
              <a:t>H1.1</a:t>
            </a:r>
            <a:r>
              <a:rPr lang="tr-TR" sz="2300" dirty="0"/>
              <a:t> Ülkenin </a:t>
            </a:r>
            <a:r>
              <a:rPr lang="tr-TR" sz="2300" dirty="0" err="1"/>
              <a:t>sektörel</a:t>
            </a:r>
            <a:r>
              <a:rPr lang="tr-TR" sz="2300" dirty="0"/>
              <a:t> bazda ihtiyaç duyduğu nitelikli insan  gücünün yetiştirilmesi için bölüm ve program sayısını artırmak. </a:t>
            </a:r>
            <a:br>
              <a:rPr lang="tr-TR" sz="2300" dirty="0"/>
            </a:br>
            <a:r>
              <a:rPr lang="tr-TR" sz="2300" b="1" dirty="0">
                <a:solidFill>
                  <a:srgbClr val="0070C0"/>
                </a:solidFill>
              </a:rPr>
              <a:t>H1.2</a:t>
            </a:r>
            <a:r>
              <a:rPr lang="tr-TR" sz="2300" dirty="0"/>
              <a:t> Üniversitenin toplam proje sayısını ve akademisyen  başına düşen bilimsel yayın sayısını artırmak. </a:t>
            </a:r>
          </a:p>
          <a:p>
            <a:pPr marL="0" indent="0" algn="just">
              <a:buNone/>
            </a:pPr>
            <a:r>
              <a:rPr lang="tr-TR" sz="2300" b="1" dirty="0">
                <a:solidFill>
                  <a:srgbClr val="0070C0"/>
                </a:solidFill>
              </a:rPr>
              <a:t>H1.3</a:t>
            </a:r>
            <a:r>
              <a:rPr lang="tr-TR" sz="2300" dirty="0"/>
              <a:t> Üniversitenin tanınırlığını artırmak için ulusal ve uluslararası bilimsel etkinlik yapmak/düzenlemek. </a:t>
            </a:r>
            <a:br>
              <a:rPr lang="tr-TR" sz="2300" dirty="0"/>
            </a:br>
            <a:r>
              <a:rPr lang="tr-TR" sz="2300" b="1" dirty="0">
                <a:solidFill>
                  <a:srgbClr val="0070C0"/>
                </a:solidFill>
              </a:rPr>
              <a:t>H1.4</a:t>
            </a:r>
            <a:r>
              <a:rPr lang="tr-TR" sz="2300" dirty="0"/>
              <a:t> Üniversitemiz öğrencilerine yönelik sosyal, kültürel,  sanatsal ve spor faaliyetleri ile psikolojik danışmanlık ve rehberlik hizmetlerinin niteliğini ve niceliğini artırmak. </a:t>
            </a:r>
            <a:br>
              <a:rPr lang="tr-TR" sz="2300" dirty="0"/>
            </a:br>
            <a:r>
              <a:rPr lang="tr-TR" sz="2300" b="1" dirty="0">
                <a:solidFill>
                  <a:srgbClr val="0070C0"/>
                </a:solidFill>
              </a:rPr>
              <a:t>H1.5</a:t>
            </a:r>
            <a:r>
              <a:rPr lang="tr-TR" sz="2300" dirty="0"/>
              <a:t> Uluslararası iş birliği ve değişim programlarına katılımı artırmak.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002375" y="276816"/>
            <a:ext cx="8911687" cy="866184"/>
          </a:xfrm>
        </p:spPr>
        <p:txBody>
          <a:bodyPr/>
          <a:lstStyle/>
          <a:p>
            <a:pPr algn="ctr"/>
            <a:r>
              <a:rPr lang="tr-TR" b="1" dirty="0"/>
              <a:t>Amaçlara Uygun Hedefler</a:t>
            </a:r>
          </a:p>
        </p:txBody>
      </p:sp>
    </p:spTree>
    <p:extLst>
      <p:ext uri="{BB962C8B-B14F-4D97-AF65-F5344CB8AC3E}">
        <p14:creationId xmlns:p14="http://schemas.microsoft.com/office/powerpoint/2010/main" val="133117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04" t="18403" r="20622" b="3445"/>
          <a:stretch/>
        </p:blipFill>
        <p:spPr>
          <a:xfrm>
            <a:off x="1343025" y="142875"/>
            <a:ext cx="105156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7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150900"/>
              </p:ext>
            </p:extLst>
          </p:nvPr>
        </p:nvGraphicFramePr>
        <p:xfrm>
          <a:off x="1819275" y="1000125"/>
          <a:ext cx="9763125" cy="55634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3187">
                  <a:extLst>
                    <a:ext uri="{9D8B030D-6E8A-4147-A177-3AD203B41FA5}">
                      <a16:colId xmlns:a16="http://schemas.microsoft.com/office/drawing/2014/main" val="1929970084"/>
                    </a:ext>
                  </a:extLst>
                </a:gridCol>
                <a:gridCol w="1219988">
                  <a:extLst>
                    <a:ext uri="{9D8B030D-6E8A-4147-A177-3AD203B41FA5}">
                      <a16:colId xmlns:a16="http://schemas.microsoft.com/office/drawing/2014/main" val="1650857987"/>
                    </a:ext>
                  </a:extLst>
                </a:gridCol>
                <a:gridCol w="1981407">
                  <a:extLst>
                    <a:ext uri="{9D8B030D-6E8A-4147-A177-3AD203B41FA5}">
                      <a16:colId xmlns:a16="http://schemas.microsoft.com/office/drawing/2014/main" val="645644875"/>
                    </a:ext>
                  </a:extLst>
                </a:gridCol>
                <a:gridCol w="1674261">
                  <a:extLst>
                    <a:ext uri="{9D8B030D-6E8A-4147-A177-3AD203B41FA5}">
                      <a16:colId xmlns:a16="http://schemas.microsoft.com/office/drawing/2014/main" val="2575637739"/>
                    </a:ext>
                  </a:extLst>
                </a:gridCol>
                <a:gridCol w="1675337">
                  <a:extLst>
                    <a:ext uri="{9D8B030D-6E8A-4147-A177-3AD203B41FA5}">
                      <a16:colId xmlns:a16="http://schemas.microsoft.com/office/drawing/2014/main" val="1985057417"/>
                    </a:ext>
                  </a:extLst>
                </a:gridCol>
                <a:gridCol w="1538945">
                  <a:extLst>
                    <a:ext uri="{9D8B030D-6E8A-4147-A177-3AD203B41FA5}">
                      <a16:colId xmlns:a16="http://schemas.microsoft.com/office/drawing/2014/main" val="1901470960"/>
                    </a:ext>
                  </a:extLst>
                </a:gridCol>
              </a:tblGrid>
              <a:tr h="943824">
                <a:tc gridSpan="2">
                  <a:txBody>
                    <a:bodyPr/>
                    <a:lstStyle/>
                    <a:p>
                      <a:pPr marL="679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A1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Amaç 1: Yenilikçi ve Öğrenci Merkezli Bir Yaklaşımla Eğitim-Öğretimin Kalitesini Artırarak Ulusal ve Uluslararası Düzeyde Tercih Edilen Üniversiteler Arasına Girmek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95637"/>
                  </a:ext>
                </a:extLst>
              </a:tr>
              <a:tr h="943824">
                <a:tc gridSpan="2">
                  <a:txBody>
                    <a:bodyPr/>
                    <a:lstStyle/>
                    <a:p>
                      <a:pPr marL="679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H1.1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Ülkenin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sektörel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bazda ihtiyaç duyduğu nitelikli insan gücünün yetiştirilmesi için bölüm ve program sayısını artırmak.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58732"/>
                  </a:ext>
                </a:extLst>
              </a:tr>
              <a:tr h="2268492">
                <a:tc>
                  <a:txBody>
                    <a:bodyPr/>
                    <a:lstStyle/>
                    <a:p>
                      <a:pPr marL="71755" marR="6477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Performans Göstergesi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Hedefe Etkisi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477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Üniversite Hedefi (Stratejik Plan)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marR="685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41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Birim Başlangıç Değeri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" marR="641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41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Birim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" marR="641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Hedefi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3820" marR="7747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41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Performans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" marR="641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(Gerçekleşen/Hedef)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017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017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(Sonraki Yıl Yazılacak)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02871"/>
                  </a:ext>
                </a:extLst>
              </a:tr>
              <a:tr h="1034985">
                <a:tc>
                  <a:txBody>
                    <a:bodyPr/>
                    <a:lstStyle/>
                    <a:p>
                      <a:pPr marL="6794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PG1.1.1: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Bölüm Sayısı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%25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850247"/>
                  </a:ext>
                </a:extLst>
              </a:tr>
              <a:tr h="372307">
                <a:tc>
                  <a:txBody>
                    <a:bodyPr/>
                    <a:lstStyle/>
                    <a:p>
                      <a:pPr marL="6858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Açıklama: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11083"/>
                  </a:ext>
                </a:extLst>
              </a:tr>
            </a:tbl>
          </a:graphicData>
        </a:graphic>
      </p:graphicFrame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2244993" y="276225"/>
            <a:ext cx="8911687" cy="590550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>
                <a:solidFill>
                  <a:srgbClr val="FF0000"/>
                </a:solidFill>
              </a:rPr>
              <a:t>İ.İ.B.F. 2024 Faaliyet Planı ve Performans Göstergeleri</a:t>
            </a:r>
          </a:p>
        </p:txBody>
      </p:sp>
    </p:spTree>
    <p:extLst>
      <p:ext uri="{BB962C8B-B14F-4D97-AF65-F5344CB8AC3E}">
        <p14:creationId xmlns:p14="http://schemas.microsoft.com/office/powerpoint/2010/main" val="316643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>
                <a:solidFill>
                  <a:srgbClr val="C00000"/>
                </a:solidFill>
              </a:rPr>
              <a:t>Kalite güvence sistemi, </a:t>
            </a:r>
            <a:r>
              <a:rPr lang="tr-TR" dirty="0"/>
              <a:t>kalite standartlarının karşılanıp karşılanmadığını tespit edilebilmek ve isteklere cevap verebilmek amacıyla yeterli güveni oluşturabilmek için </a:t>
            </a:r>
            <a:r>
              <a:rPr lang="tr-TR" dirty="0">
                <a:solidFill>
                  <a:srgbClr val="00B050"/>
                </a:solidFill>
              </a:rPr>
              <a:t>kurumun çeşitli yönlerinin</a:t>
            </a:r>
            <a:r>
              <a:rPr lang="tr-TR" dirty="0"/>
              <a:t> sistematik olarak </a:t>
            </a:r>
            <a:r>
              <a:rPr lang="tr-TR" dirty="0">
                <a:solidFill>
                  <a:srgbClr val="00B050"/>
                </a:solidFill>
              </a:rPr>
              <a:t>izlenmesi ve değerlendirilmesi</a:t>
            </a:r>
            <a:r>
              <a:rPr lang="tr-TR" dirty="0"/>
              <a:t>dir. </a:t>
            </a:r>
          </a:p>
        </p:txBody>
      </p:sp>
    </p:spTree>
    <p:extLst>
      <p:ext uri="{BB962C8B-B14F-4D97-AF65-F5344CB8AC3E}">
        <p14:creationId xmlns:p14="http://schemas.microsoft.com/office/powerpoint/2010/main" val="1354109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5025" y="624110"/>
            <a:ext cx="9399587" cy="1280890"/>
          </a:xfrm>
        </p:spPr>
        <p:txBody>
          <a:bodyPr>
            <a:normAutofit/>
          </a:bodyPr>
          <a:lstStyle/>
          <a:p>
            <a:r>
              <a:rPr lang="tr-TR" sz="2800" b="1" dirty="0"/>
              <a:t>Amaç 2: Kurumsal Kapasiteyi Artırmak ve Kurum Kültürünü Güçlendirmek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4975" y="1676400"/>
            <a:ext cx="9557543" cy="3777622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0070C0"/>
                </a:solidFill>
              </a:rPr>
              <a:t>H2.1</a:t>
            </a:r>
            <a:r>
              <a:rPr lang="tr-TR" sz="2800" dirty="0"/>
              <a:t> Kurumsal kültürü güçlendirmek</a:t>
            </a:r>
          </a:p>
          <a:p>
            <a:pPr algn="just"/>
            <a:r>
              <a:rPr lang="tr-TR" sz="2800" dirty="0"/>
              <a:t> </a:t>
            </a:r>
            <a:r>
              <a:rPr lang="tr-TR" sz="2800" b="1" dirty="0">
                <a:solidFill>
                  <a:srgbClr val="0070C0"/>
                </a:solidFill>
              </a:rPr>
              <a:t>H2.2</a:t>
            </a:r>
            <a:r>
              <a:rPr lang="tr-TR" sz="2800" dirty="0"/>
              <a:t> Üniversitenin fiziki alt yapısını güçlendirmek. </a:t>
            </a:r>
          </a:p>
          <a:p>
            <a:pPr algn="just"/>
            <a:r>
              <a:rPr lang="tr-TR" sz="2800" b="1" dirty="0">
                <a:solidFill>
                  <a:srgbClr val="0070C0"/>
                </a:solidFill>
              </a:rPr>
              <a:t>H2.3</a:t>
            </a:r>
            <a:r>
              <a:rPr lang="tr-TR" sz="2800" dirty="0"/>
              <a:t> 2028 yılı sonuna kadar üniversitenin bilişim, donanım ve yazılım, iletişim ve haberleşme alt yapısının güçlendirilmesi </a:t>
            </a:r>
          </a:p>
          <a:p>
            <a:pPr algn="just"/>
            <a:r>
              <a:rPr lang="tr-TR" sz="2800" b="1" dirty="0">
                <a:solidFill>
                  <a:srgbClr val="0070C0"/>
                </a:solidFill>
              </a:rPr>
              <a:t>H2.4</a:t>
            </a:r>
            <a:r>
              <a:rPr lang="tr-TR" sz="2800" dirty="0"/>
              <a:t> Kütüphane hizmetlerinin niteliğini ve niceliğini artırmak</a:t>
            </a:r>
          </a:p>
        </p:txBody>
      </p:sp>
    </p:spTree>
    <p:extLst>
      <p:ext uri="{BB962C8B-B14F-4D97-AF65-F5344CB8AC3E}">
        <p14:creationId xmlns:p14="http://schemas.microsoft.com/office/powerpoint/2010/main" val="3808255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351" y="624110"/>
            <a:ext cx="9847262" cy="1280890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/>
              <a:t>Amaç 3: Kamu ve Özel Sektör İle İşbirliği Yaparak Bölgesel Kalkınmaya Katkı Sağlamak ve Toplum Yararına Sunulan Hizmetleri Artırmak.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2133600"/>
            <a:ext cx="10361612" cy="3777622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H3.1</a:t>
            </a:r>
            <a:r>
              <a:rPr lang="tr-TR" sz="2400" dirty="0"/>
              <a:t> Kamu ve özel sektör ile Üniversite iş birliği ve etkinlik sayısını artırmak </a:t>
            </a:r>
          </a:p>
          <a:p>
            <a:r>
              <a:rPr lang="tr-TR" sz="2400" b="1" dirty="0">
                <a:solidFill>
                  <a:srgbClr val="0070C0"/>
                </a:solidFill>
              </a:rPr>
              <a:t>H3.2</a:t>
            </a:r>
            <a:r>
              <a:rPr lang="tr-TR" sz="2400" dirty="0"/>
              <a:t> Tarımsal üretimin geliştirilmesine katkı sağlamak </a:t>
            </a:r>
          </a:p>
          <a:p>
            <a:r>
              <a:rPr lang="tr-TR" sz="2400" b="1" dirty="0">
                <a:solidFill>
                  <a:srgbClr val="0070C0"/>
                </a:solidFill>
              </a:rPr>
              <a:t>H3.3 </a:t>
            </a:r>
            <a:r>
              <a:rPr lang="tr-TR" sz="2400" dirty="0"/>
              <a:t>Üniversitemiz bünyesinde Eğitim Araştırma ve Uygulama Merkezi sayısını artırmak </a:t>
            </a:r>
            <a:r>
              <a:rPr lang="tr-TR" sz="2400" dirty="0" err="1"/>
              <a:t>Teknokent</a:t>
            </a:r>
            <a:r>
              <a:rPr lang="tr-TR" sz="2400" dirty="0"/>
              <a:t> kurmak. </a:t>
            </a:r>
          </a:p>
          <a:p>
            <a:r>
              <a:rPr lang="tr-TR" sz="2400" b="1" dirty="0">
                <a:solidFill>
                  <a:srgbClr val="0070C0"/>
                </a:solidFill>
              </a:rPr>
              <a:t>H3.4</a:t>
            </a:r>
            <a:r>
              <a:rPr lang="tr-TR" sz="2400" dirty="0"/>
              <a:t> Kadınların toplumsal ve ekonomik hayata katılımlarının artırılmasına katkı sağlamak. </a:t>
            </a:r>
          </a:p>
          <a:p>
            <a:r>
              <a:rPr lang="tr-TR" sz="2400" b="1" dirty="0">
                <a:solidFill>
                  <a:srgbClr val="0070C0"/>
                </a:solidFill>
              </a:rPr>
              <a:t>H3.5 </a:t>
            </a:r>
            <a:r>
              <a:rPr lang="tr-TR" sz="2400" dirty="0"/>
              <a:t>Yerel potansiyelin etkin bir şekilde kullanılmasına yönelik tesisleşmenin sağlanması ve fermente ürün sayısının artırılması</a:t>
            </a:r>
          </a:p>
        </p:txBody>
      </p:sp>
    </p:spTree>
    <p:extLst>
      <p:ext uri="{BB962C8B-B14F-4D97-AF65-F5344CB8AC3E}">
        <p14:creationId xmlns:p14="http://schemas.microsoft.com/office/powerpoint/2010/main" val="3406028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059962" y="120134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Eğitim ve Öğretim Planlama Süreci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5062" t="19122" r="26798" b="6493"/>
          <a:stretch/>
        </p:blipFill>
        <p:spPr>
          <a:xfrm>
            <a:off x="138863" y="0"/>
            <a:ext cx="11529262" cy="69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5" y="565666"/>
            <a:ext cx="10620375" cy="64674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59962" y="120134"/>
            <a:ext cx="448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P.1. Eğitim ve Öğretim Planlama Süreci</a:t>
            </a:r>
          </a:p>
        </p:txBody>
      </p:sp>
    </p:spTree>
    <p:extLst>
      <p:ext uri="{BB962C8B-B14F-4D97-AF65-F5344CB8AC3E}">
        <p14:creationId xmlns:p14="http://schemas.microsoft.com/office/powerpoint/2010/main" val="786181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4" t="18656" r="16794" b="6218"/>
          <a:stretch/>
        </p:blipFill>
        <p:spPr>
          <a:xfrm>
            <a:off x="1428750" y="0"/>
            <a:ext cx="1055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76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61246"/>
              </p:ext>
            </p:extLst>
          </p:nvPr>
        </p:nvGraphicFramePr>
        <p:xfrm>
          <a:off x="1143000" y="480596"/>
          <a:ext cx="10629899" cy="652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elge" r:id="rId2" imgW="6955452" imgH="5615582" progId="Word.Document.12">
                  <p:embed/>
                </p:oleObj>
              </mc:Choice>
              <mc:Fallback>
                <p:oleObj name="Belge" r:id="rId2" imgW="6955452" imgH="56155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0" y="480596"/>
                        <a:ext cx="10629899" cy="652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712084" y="2758440"/>
            <a:ext cx="45719" cy="38100"/>
            <a:chOff x="1241" y="2157"/>
            <a:chExt cx="60" cy="60"/>
          </a:xfrm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83 1247"/>
                <a:gd name="T1" fmla="*/ T0 w 48"/>
                <a:gd name="T2" fmla="+- 0 2211 2163"/>
                <a:gd name="T3" fmla="*/ 2211 h 48"/>
                <a:gd name="T4" fmla="+- 0 1257 1247"/>
                <a:gd name="T5" fmla="*/ T4 w 48"/>
                <a:gd name="T6" fmla="+- 0 2211 2163"/>
                <a:gd name="T7" fmla="*/ 2211 h 48"/>
                <a:gd name="T8" fmla="+- 0 1247 1247"/>
                <a:gd name="T9" fmla="*/ T8 w 48"/>
                <a:gd name="T10" fmla="+- 0 2200 2163"/>
                <a:gd name="T11" fmla="*/ 2200 h 48"/>
                <a:gd name="T12" fmla="+- 0 1247 1247"/>
                <a:gd name="T13" fmla="*/ T12 w 48"/>
                <a:gd name="T14" fmla="+- 0 2174 2163"/>
                <a:gd name="T15" fmla="*/ 2174 h 48"/>
                <a:gd name="T16" fmla="+- 0 1257 1247"/>
                <a:gd name="T17" fmla="*/ T16 w 48"/>
                <a:gd name="T18" fmla="+- 0 2163 2163"/>
                <a:gd name="T19" fmla="*/ 2163 h 48"/>
                <a:gd name="T20" fmla="+- 0 1283 1247"/>
                <a:gd name="T21" fmla="*/ T20 w 48"/>
                <a:gd name="T22" fmla="+- 0 2163 2163"/>
                <a:gd name="T23" fmla="*/ 2163 h 48"/>
                <a:gd name="T24" fmla="+- 0 1294 1247"/>
                <a:gd name="T25" fmla="*/ T24 w 48"/>
                <a:gd name="T26" fmla="+- 0 2174 2163"/>
                <a:gd name="T27" fmla="*/ 2174 h 48"/>
                <a:gd name="T28" fmla="+- 0 1294 1247"/>
                <a:gd name="T29" fmla="*/ T28 w 48"/>
                <a:gd name="T30" fmla="+- 0 2187 2163"/>
                <a:gd name="T31" fmla="*/ 2187 h 48"/>
                <a:gd name="T32" fmla="+- 0 1294 1247"/>
                <a:gd name="T33" fmla="*/ T32 w 48"/>
                <a:gd name="T34" fmla="+- 0 2200 2163"/>
                <a:gd name="T35" fmla="*/ 2200 h 48"/>
                <a:gd name="T36" fmla="+- 0 1283 1247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6" y="48"/>
                  </a:moveTo>
                  <a:lnTo>
                    <a:pt x="10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lnTo>
                    <a:pt x="47" y="37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94 1247"/>
                <a:gd name="T1" fmla="*/ T0 w 48"/>
                <a:gd name="T2" fmla="+- 0 2187 2163"/>
                <a:gd name="T3" fmla="*/ 2187 h 48"/>
                <a:gd name="T4" fmla="+- 0 1294 1247"/>
                <a:gd name="T5" fmla="*/ T4 w 48"/>
                <a:gd name="T6" fmla="+- 0 2200 2163"/>
                <a:gd name="T7" fmla="*/ 2200 h 48"/>
                <a:gd name="T8" fmla="+- 0 1283 1247"/>
                <a:gd name="T9" fmla="*/ T8 w 48"/>
                <a:gd name="T10" fmla="+- 0 2211 2163"/>
                <a:gd name="T11" fmla="*/ 2211 h 48"/>
                <a:gd name="T12" fmla="+- 0 1270 1247"/>
                <a:gd name="T13" fmla="*/ T12 w 48"/>
                <a:gd name="T14" fmla="+- 0 2211 2163"/>
                <a:gd name="T15" fmla="*/ 2211 h 48"/>
                <a:gd name="T16" fmla="+- 0 1257 1247"/>
                <a:gd name="T17" fmla="*/ T16 w 48"/>
                <a:gd name="T18" fmla="+- 0 2211 2163"/>
                <a:gd name="T19" fmla="*/ 2211 h 48"/>
                <a:gd name="T20" fmla="+- 0 1247 1247"/>
                <a:gd name="T21" fmla="*/ T20 w 48"/>
                <a:gd name="T22" fmla="+- 0 2200 2163"/>
                <a:gd name="T23" fmla="*/ 2200 h 48"/>
                <a:gd name="T24" fmla="+- 0 1247 1247"/>
                <a:gd name="T25" fmla="*/ T24 w 48"/>
                <a:gd name="T26" fmla="+- 0 2187 2163"/>
                <a:gd name="T27" fmla="*/ 2187 h 48"/>
                <a:gd name="T28" fmla="+- 0 1247 1247"/>
                <a:gd name="T29" fmla="*/ T28 w 48"/>
                <a:gd name="T30" fmla="+- 0 2174 2163"/>
                <a:gd name="T31" fmla="*/ 2174 h 48"/>
                <a:gd name="T32" fmla="+- 0 1257 1247"/>
                <a:gd name="T33" fmla="*/ T32 w 48"/>
                <a:gd name="T34" fmla="+- 0 2163 2163"/>
                <a:gd name="T35" fmla="*/ 2163 h 48"/>
                <a:gd name="T36" fmla="+- 0 1270 1247"/>
                <a:gd name="T37" fmla="*/ T36 w 48"/>
                <a:gd name="T38" fmla="+- 0 2163 2163"/>
                <a:gd name="T39" fmla="*/ 2163 h 48"/>
                <a:gd name="T40" fmla="+- 0 1283 1247"/>
                <a:gd name="T41" fmla="*/ T40 w 48"/>
                <a:gd name="T42" fmla="+- 0 2163 2163"/>
                <a:gd name="T43" fmla="*/ 2163 h 48"/>
                <a:gd name="T44" fmla="+- 0 1294 1247"/>
                <a:gd name="T45" fmla="*/ T44 w 48"/>
                <a:gd name="T46" fmla="+- 0 2174 2163"/>
                <a:gd name="T47" fmla="*/ 2174 h 48"/>
                <a:gd name="T48" fmla="+- 0 1294 1247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7" y="24"/>
                  </a:moveTo>
                  <a:lnTo>
                    <a:pt x="47" y="37"/>
                  </a:lnTo>
                  <a:lnTo>
                    <a:pt x="36" y="48"/>
                  </a:lnTo>
                  <a:lnTo>
                    <a:pt x="23" y="48"/>
                  </a:lnTo>
                  <a:lnTo>
                    <a:pt x="10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573644" y="2758440"/>
            <a:ext cx="45719" cy="38100"/>
            <a:chOff x="8897" y="2157"/>
            <a:chExt cx="60" cy="60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40 8903"/>
                <a:gd name="T1" fmla="*/ T0 w 48"/>
                <a:gd name="T2" fmla="+- 0 2211 2163"/>
                <a:gd name="T3" fmla="*/ 2211 h 48"/>
                <a:gd name="T4" fmla="+- 0 8914 8903"/>
                <a:gd name="T5" fmla="*/ T4 w 48"/>
                <a:gd name="T6" fmla="+- 0 2211 2163"/>
                <a:gd name="T7" fmla="*/ 2211 h 48"/>
                <a:gd name="T8" fmla="+- 0 8903 8903"/>
                <a:gd name="T9" fmla="*/ T8 w 48"/>
                <a:gd name="T10" fmla="+- 0 2200 2163"/>
                <a:gd name="T11" fmla="*/ 2200 h 48"/>
                <a:gd name="T12" fmla="+- 0 8903 8903"/>
                <a:gd name="T13" fmla="*/ T12 w 48"/>
                <a:gd name="T14" fmla="+- 0 2174 2163"/>
                <a:gd name="T15" fmla="*/ 2174 h 48"/>
                <a:gd name="T16" fmla="+- 0 8914 8903"/>
                <a:gd name="T17" fmla="*/ T16 w 48"/>
                <a:gd name="T18" fmla="+- 0 2163 2163"/>
                <a:gd name="T19" fmla="*/ 2163 h 48"/>
                <a:gd name="T20" fmla="+- 0 8940 8903"/>
                <a:gd name="T21" fmla="*/ T20 w 48"/>
                <a:gd name="T22" fmla="+- 0 2163 2163"/>
                <a:gd name="T23" fmla="*/ 2163 h 48"/>
                <a:gd name="T24" fmla="+- 0 8951 8903"/>
                <a:gd name="T25" fmla="*/ T24 w 48"/>
                <a:gd name="T26" fmla="+- 0 2174 2163"/>
                <a:gd name="T27" fmla="*/ 2174 h 48"/>
                <a:gd name="T28" fmla="+- 0 8951 8903"/>
                <a:gd name="T29" fmla="*/ T28 w 48"/>
                <a:gd name="T30" fmla="+- 0 2187 2163"/>
                <a:gd name="T31" fmla="*/ 2187 h 48"/>
                <a:gd name="T32" fmla="+- 0 8951 8903"/>
                <a:gd name="T33" fmla="*/ T32 w 48"/>
                <a:gd name="T34" fmla="+- 0 2200 2163"/>
                <a:gd name="T35" fmla="*/ 2200 h 48"/>
                <a:gd name="T36" fmla="+- 0 8940 8903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lnTo>
                    <a:pt x="11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lnTo>
                    <a:pt x="48" y="37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51 8903"/>
                <a:gd name="T1" fmla="*/ T0 w 48"/>
                <a:gd name="T2" fmla="+- 0 2187 2163"/>
                <a:gd name="T3" fmla="*/ 2187 h 48"/>
                <a:gd name="T4" fmla="+- 0 8951 8903"/>
                <a:gd name="T5" fmla="*/ T4 w 48"/>
                <a:gd name="T6" fmla="+- 0 2200 2163"/>
                <a:gd name="T7" fmla="*/ 2200 h 48"/>
                <a:gd name="T8" fmla="+- 0 8940 8903"/>
                <a:gd name="T9" fmla="*/ T8 w 48"/>
                <a:gd name="T10" fmla="+- 0 2211 2163"/>
                <a:gd name="T11" fmla="*/ 2211 h 48"/>
                <a:gd name="T12" fmla="+- 0 8927 8903"/>
                <a:gd name="T13" fmla="*/ T12 w 48"/>
                <a:gd name="T14" fmla="+- 0 2211 2163"/>
                <a:gd name="T15" fmla="*/ 2211 h 48"/>
                <a:gd name="T16" fmla="+- 0 8914 8903"/>
                <a:gd name="T17" fmla="*/ T16 w 48"/>
                <a:gd name="T18" fmla="+- 0 2211 2163"/>
                <a:gd name="T19" fmla="*/ 2211 h 48"/>
                <a:gd name="T20" fmla="+- 0 8903 8903"/>
                <a:gd name="T21" fmla="*/ T20 w 48"/>
                <a:gd name="T22" fmla="+- 0 2200 2163"/>
                <a:gd name="T23" fmla="*/ 2200 h 48"/>
                <a:gd name="T24" fmla="+- 0 8903 8903"/>
                <a:gd name="T25" fmla="*/ T24 w 48"/>
                <a:gd name="T26" fmla="+- 0 2187 2163"/>
                <a:gd name="T27" fmla="*/ 2187 h 48"/>
                <a:gd name="T28" fmla="+- 0 8903 8903"/>
                <a:gd name="T29" fmla="*/ T28 w 48"/>
                <a:gd name="T30" fmla="+- 0 2174 2163"/>
                <a:gd name="T31" fmla="*/ 2174 h 48"/>
                <a:gd name="T32" fmla="+- 0 8914 8903"/>
                <a:gd name="T33" fmla="*/ T32 w 48"/>
                <a:gd name="T34" fmla="+- 0 2163 2163"/>
                <a:gd name="T35" fmla="*/ 2163 h 48"/>
                <a:gd name="T36" fmla="+- 0 8927 8903"/>
                <a:gd name="T37" fmla="*/ T36 w 48"/>
                <a:gd name="T38" fmla="+- 0 2163 2163"/>
                <a:gd name="T39" fmla="*/ 2163 h 48"/>
                <a:gd name="T40" fmla="+- 0 8940 8903"/>
                <a:gd name="T41" fmla="*/ T40 w 48"/>
                <a:gd name="T42" fmla="+- 0 2163 2163"/>
                <a:gd name="T43" fmla="*/ 2163 h 48"/>
                <a:gd name="T44" fmla="+- 0 8951 8903"/>
                <a:gd name="T45" fmla="*/ T44 w 48"/>
                <a:gd name="T46" fmla="+- 0 2174 2163"/>
                <a:gd name="T47" fmla="*/ 2174 h 48"/>
                <a:gd name="T48" fmla="+- 0 8951 8903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37"/>
                  </a:lnTo>
                  <a:lnTo>
                    <a:pt x="37" y="48"/>
                  </a:lnTo>
                  <a:lnTo>
                    <a:pt x="24" y="48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924050" y="-9525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752469" y="23396"/>
            <a:ext cx="72628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F1.1.2 Program Değerlendirme ve Onay İşlemleri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0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712084" y="2758440"/>
            <a:ext cx="45719" cy="38100"/>
            <a:chOff x="1241" y="2157"/>
            <a:chExt cx="60" cy="60"/>
          </a:xfrm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83 1247"/>
                <a:gd name="T1" fmla="*/ T0 w 48"/>
                <a:gd name="T2" fmla="+- 0 2211 2163"/>
                <a:gd name="T3" fmla="*/ 2211 h 48"/>
                <a:gd name="T4" fmla="+- 0 1257 1247"/>
                <a:gd name="T5" fmla="*/ T4 w 48"/>
                <a:gd name="T6" fmla="+- 0 2211 2163"/>
                <a:gd name="T7" fmla="*/ 2211 h 48"/>
                <a:gd name="T8" fmla="+- 0 1247 1247"/>
                <a:gd name="T9" fmla="*/ T8 w 48"/>
                <a:gd name="T10" fmla="+- 0 2200 2163"/>
                <a:gd name="T11" fmla="*/ 2200 h 48"/>
                <a:gd name="T12" fmla="+- 0 1247 1247"/>
                <a:gd name="T13" fmla="*/ T12 w 48"/>
                <a:gd name="T14" fmla="+- 0 2174 2163"/>
                <a:gd name="T15" fmla="*/ 2174 h 48"/>
                <a:gd name="T16" fmla="+- 0 1257 1247"/>
                <a:gd name="T17" fmla="*/ T16 w 48"/>
                <a:gd name="T18" fmla="+- 0 2163 2163"/>
                <a:gd name="T19" fmla="*/ 2163 h 48"/>
                <a:gd name="T20" fmla="+- 0 1283 1247"/>
                <a:gd name="T21" fmla="*/ T20 w 48"/>
                <a:gd name="T22" fmla="+- 0 2163 2163"/>
                <a:gd name="T23" fmla="*/ 2163 h 48"/>
                <a:gd name="T24" fmla="+- 0 1294 1247"/>
                <a:gd name="T25" fmla="*/ T24 w 48"/>
                <a:gd name="T26" fmla="+- 0 2174 2163"/>
                <a:gd name="T27" fmla="*/ 2174 h 48"/>
                <a:gd name="T28" fmla="+- 0 1294 1247"/>
                <a:gd name="T29" fmla="*/ T28 w 48"/>
                <a:gd name="T30" fmla="+- 0 2187 2163"/>
                <a:gd name="T31" fmla="*/ 2187 h 48"/>
                <a:gd name="T32" fmla="+- 0 1294 1247"/>
                <a:gd name="T33" fmla="*/ T32 w 48"/>
                <a:gd name="T34" fmla="+- 0 2200 2163"/>
                <a:gd name="T35" fmla="*/ 2200 h 48"/>
                <a:gd name="T36" fmla="+- 0 1283 1247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6" y="48"/>
                  </a:moveTo>
                  <a:lnTo>
                    <a:pt x="10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lnTo>
                    <a:pt x="47" y="37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94 1247"/>
                <a:gd name="T1" fmla="*/ T0 w 48"/>
                <a:gd name="T2" fmla="+- 0 2187 2163"/>
                <a:gd name="T3" fmla="*/ 2187 h 48"/>
                <a:gd name="T4" fmla="+- 0 1294 1247"/>
                <a:gd name="T5" fmla="*/ T4 w 48"/>
                <a:gd name="T6" fmla="+- 0 2200 2163"/>
                <a:gd name="T7" fmla="*/ 2200 h 48"/>
                <a:gd name="T8" fmla="+- 0 1283 1247"/>
                <a:gd name="T9" fmla="*/ T8 w 48"/>
                <a:gd name="T10" fmla="+- 0 2211 2163"/>
                <a:gd name="T11" fmla="*/ 2211 h 48"/>
                <a:gd name="T12" fmla="+- 0 1270 1247"/>
                <a:gd name="T13" fmla="*/ T12 w 48"/>
                <a:gd name="T14" fmla="+- 0 2211 2163"/>
                <a:gd name="T15" fmla="*/ 2211 h 48"/>
                <a:gd name="T16" fmla="+- 0 1257 1247"/>
                <a:gd name="T17" fmla="*/ T16 w 48"/>
                <a:gd name="T18" fmla="+- 0 2211 2163"/>
                <a:gd name="T19" fmla="*/ 2211 h 48"/>
                <a:gd name="T20" fmla="+- 0 1247 1247"/>
                <a:gd name="T21" fmla="*/ T20 w 48"/>
                <a:gd name="T22" fmla="+- 0 2200 2163"/>
                <a:gd name="T23" fmla="*/ 2200 h 48"/>
                <a:gd name="T24" fmla="+- 0 1247 1247"/>
                <a:gd name="T25" fmla="*/ T24 w 48"/>
                <a:gd name="T26" fmla="+- 0 2187 2163"/>
                <a:gd name="T27" fmla="*/ 2187 h 48"/>
                <a:gd name="T28" fmla="+- 0 1247 1247"/>
                <a:gd name="T29" fmla="*/ T28 w 48"/>
                <a:gd name="T30" fmla="+- 0 2174 2163"/>
                <a:gd name="T31" fmla="*/ 2174 h 48"/>
                <a:gd name="T32" fmla="+- 0 1257 1247"/>
                <a:gd name="T33" fmla="*/ T32 w 48"/>
                <a:gd name="T34" fmla="+- 0 2163 2163"/>
                <a:gd name="T35" fmla="*/ 2163 h 48"/>
                <a:gd name="T36" fmla="+- 0 1270 1247"/>
                <a:gd name="T37" fmla="*/ T36 w 48"/>
                <a:gd name="T38" fmla="+- 0 2163 2163"/>
                <a:gd name="T39" fmla="*/ 2163 h 48"/>
                <a:gd name="T40" fmla="+- 0 1283 1247"/>
                <a:gd name="T41" fmla="*/ T40 w 48"/>
                <a:gd name="T42" fmla="+- 0 2163 2163"/>
                <a:gd name="T43" fmla="*/ 2163 h 48"/>
                <a:gd name="T44" fmla="+- 0 1294 1247"/>
                <a:gd name="T45" fmla="*/ T44 w 48"/>
                <a:gd name="T46" fmla="+- 0 2174 2163"/>
                <a:gd name="T47" fmla="*/ 2174 h 48"/>
                <a:gd name="T48" fmla="+- 0 1294 1247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7" y="24"/>
                  </a:moveTo>
                  <a:lnTo>
                    <a:pt x="47" y="37"/>
                  </a:lnTo>
                  <a:lnTo>
                    <a:pt x="36" y="48"/>
                  </a:lnTo>
                  <a:lnTo>
                    <a:pt x="23" y="48"/>
                  </a:lnTo>
                  <a:lnTo>
                    <a:pt x="10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573644" y="2758440"/>
            <a:ext cx="45719" cy="38100"/>
            <a:chOff x="8897" y="2157"/>
            <a:chExt cx="60" cy="60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40 8903"/>
                <a:gd name="T1" fmla="*/ T0 w 48"/>
                <a:gd name="T2" fmla="+- 0 2211 2163"/>
                <a:gd name="T3" fmla="*/ 2211 h 48"/>
                <a:gd name="T4" fmla="+- 0 8914 8903"/>
                <a:gd name="T5" fmla="*/ T4 w 48"/>
                <a:gd name="T6" fmla="+- 0 2211 2163"/>
                <a:gd name="T7" fmla="*/ 2211 h 48"/>
                <a:gd name="T8" fmla="+- 0 8903 8903"/>
                <a:gd name="T9" fmla="*/ T8 w 48"/>
                <a:gd name="T10" fmla="+- 0 2200 2163"/>
                <a:gd name="T11" fmla="*/ 2200 h 48"/>
                <a:gd name="T12" fmla="+- 0 8903 8903"/>
                <a:gd name="T13" fmla="*/ T12 w 48"/>
                <a:gd name="T14" fmla="+- 0 2174 2163"/>
                <a:gd name="T15" fmla="*/ 2174 h 48"/>
                <a:gd name="T16" fmla="+- 0 8914 8903"/>
                <a:gd name="T17" fmla="*/ T16 w 48"/>
                <a:gd name="T18" fmla="+- 0 2163 2163"/>
                <a:gd name="T19" fmla="*/ 2163 h 48"/>
                <a:gd name="T20" fmla="+- 0 8940 8903"/>
                <a:gd name="T21" fmla="*/ T20 w 48"/>
                <a:gd name="T22" fmla="+- 0 2163 2163"/>
                <a:gd name="T23" fmla="*/ 2163 h 48"/>
                <a:gd name="T24" fmla="+- 0 8951 8903"/>
                <a:gd name="T25" fmla="*/ T24 w 48"/>
                <a:gd name="T26" fmla="+- 0 2174 2163"/>
                <a:gd name="T27" fmla="*/ 2174 h 48"/>
                <a:gd name="T28" fmla="+- 0 8951 8903"/>
                <a:gd name="T29" fmla="*/ T28 w 48"/>
                <a:gd name="T30" fmla="+- 0 2187 2163"/>
                <a:gd name="T31" fmla="*/ 2187 h 48"/>
                <a:gd name="T32" fmla="+- 0 8951 8903"/>
                <a:gd name="T33" fmla="*/ T32 w 48"/>
                <a:gd name="T34" fmla="+- 0 2200 2163"/>
                <a:gd name="T35" fmla="*/ 2200 h 48"/>
                <a:gd name="T36" fmla="+- 0 8940 8903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lnTo>
                    <a:pt x="11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lnTo>
                    <a:pt x="48" y="37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51 8903"/>
                <a:gd name="T1" fmla="*/ T0 w 48"/>
                <a:gd name="T2" fmla="+- 0 2187 2163"/>
                <a:gd name="T3" fmla="*/ 2187 h 48"/>
                <a:gd name="T4" fmla="+- 0 8951 8903"/>
                <a:gd name="T5" fmla="*/ T4 w 48"/>
                <a:gd name="T6" fmla="+- 0 2200 2163"/>
                <a:gd name="T7" fmla="*/ 2200 h 48"/>
                <a:gd name="T8" fmla="+- 0 8940 8903"/>
                <a:gd name="T9" fmla="*/ T8 w 48"/>
                <a:gd name="T10" fmla="+- 0 2211 2163"/>
                <a:gd name="T11" fmla="*/ 2211 h 48"/>
                <a:gd name="T12" fmla="+- 0 8927 8903"/>
                <a:gd name="T13" fmla="*/ T12 w 48"/>
                <a:gd name="T14" fmla="+- 0 2211 2163"/>
                <a:gd name="T15" fmla="*/ 2211 h 48"/>
                <a:gd name="T16" fmla="+- 0 8914 8903"/>
                <a:gd name="T17" fmla="*/ T16 w 48"/>
                <a:gd name="T18" fmla="+- 0 2211 2163"/>
                <a:gd name="T19" fmla="*/ 2211 h 48"/>
                <a:gd name="T20" fmla="+- 0 8903 8903"/>
                <a:gd name="T21" fmla="*/ T20 w 48"/>
                <a:gd name="T22" fmla="+- 0 2200 2163"/>
                <a:gd name="T23" fmla="*/ 2200 h 48"/>
                <a:gd name="T24" fmla="+- 0 8903 8903"/>
                <a:gd name="T25" fmla="*/ T24 w 48"/>
                <a:gd name="T26" fmla="+- 0 2187 2163"/>
                <a:gd name="T27" fmla="*/ 2187 h 48"/>
                <a:gd name="T28" fmla="+- 0 8903 8903"/>
                <a:gd name="T29" fmla="*/ T28 w 48"/>
                <a:gd name="T30" fmla="+- 0 2174 2163"/>
                <a:gd name="T31" fmla="*/ 2174 h 48"/>
                <a:gd name="T32" fmla="+- 0 8914 8903"/>
                <a:gd name="T33" fmla="*/ T32 w 48"/>
                <a:gd name="T34" fmla="+- 0 2163 2163"/>
                <a:gd name="T35" fmla="*/ 2163 h 48"/>
                <a:gd name="T36" fmla="+- 0 8927 8903"/>
                <a:gd name="T37" fmla="*/ T36 w 48"/>
                <a:gd name="T38" fmla="+- 0 2163 2163"/>
                <a:gd name="T39" fmla="*/ 2163 h 48"/>
                <a:gd name="T40" fmla="+- 0 8940 8903"/>
                <a:gd name="T41" fmla="*/ T40 w 48"/>
                <a:gd name="T42" fmla="+- 0 2163 2163"/>
                <a:gd name="T43" fmla="*/ 2163 h 48"/>
                <a:gd name="T44" fmla="+- 0 8951 8903"/>
                <a:gd name="T45" fmla="*/ T44 w 48"/>
                <a:gd name="T46" fmla="+- 0 2174 2163"/>
                <a:gd name="T47" fmla="*/ 2174 h 48"/>
                <a:gd name="T48" fmla="+- 0 8951 8903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37"/>
                  </a:lnTo>
                  <a:lnTo>
                    <a:pt x="37" y="48"/>
                  </a:lnTo>
                  <a:lnTo>
                    <a:pt x="24" y="48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924050" y="-9525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13982"/>
              </p:ext>
            </p:extLst>
          </p:nvPr>
        </p:nvGraphicFramePr>
        <p:xfrm>
          <a:off x="1628776" y="676275"/>
          <a:ext cx="10048874" cy="550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elge" r:id="rId2" imgW="6955452" imgH="5503444" progId="Word.Document.12">
                  <p:embed/>
                </p:oleObj>
              </mc:Choice>
              <mc:Fallback>
                <p:oleObj name="Belge" r:id="rId2" imgW="6955452" imgH="55034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8776" y="676275"/>
                        <a:ext cx="10048874" cy="550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238124"/>
            <a:ext cx="4760741" cy="3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44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İş Akış Süreçleri ve İş Akış Şemaları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55862" y="135255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İş akışı (</a:t>
            </a:r>
            <a:r>
              <a:rPr lang="tr-TR" sz="2800" dirty="0" err="1"/>
              <a:t>Workflow</a:t>
            </a:r>
            <a:r>
              <a:rPr lang="tr-TR" sz="2800" dirty="0"/>
              <a:t>), herhangi bir kurum ya da kuruluşun ortaya koyduğu faaliyetlerin belirli bir düzen ve planlama içerisinde devam etmesini içerir.</a:t>
            </a:r>
          </a:p>
          <a:p>
            <a:pPr algn="just"/>
            <a:r>
              <a:rPr lang="tr-TR" sz="2800" dirty="0"/>
              <a:t>Aynı işin farklı birimler ve kişiler tarafından aynı şekilde yapılmasını sağlamak için iş akış süreçlerinin ve iş akış şemalarının oluşturulması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225873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712084" y="2758440"/>
            <a:ext cx="45719" cy="38100"/>
            <a:chOff x="1241" y="2157"/>
            <a:chExt cx="60" cy="60"/>
          </a:xfrm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83 1247"/>
                <a:gd name="T1" fmla="*/ T0 w 48"/>
                <a:gd name="T2" fmla="+- 0 2211 2163"/>
                <a:gd name="T3" fmla="*/ 2211 h 48"/>
                <a:gd name="T4" fmla="+- 0 1257 1247"/>
                <a:gd name="T5" fmla="*/ T4 w 48"/>
                <a:gd name="T6" fmla="+- 0 2211 2163"/>
                <a:gd name="T7" fmla="*/ 2211 h 48"/>
                <a:gd name="T8" fmla="+- 0 1247 1247"/>
                <a:gd name="T9" fmla="*/ T8 w 48"/>
                <a:gd name="T10" fmla="+- 0 2200 2163"/>
                <a:gd name="T11" fmla="*/ 2200 h 48"/>
                <a:gd name="T12" fmla="+- 0 1247 1247"/>
                <a:gd name="T13" fmla="*/ T12 w 48"/>
                <a:gd name="T14" fmla="+- 0 2174 2163"/>
                <a:gd name="T15" fmla="*/ 2174 h 48"/>
                <a:gd name="T16" fmla="+- 0 1257 1247"/>
                <a:gd name="T17" fmla="*/ T16 w 48"/>
                <a:gd name="T18" fmla="+- 0 2163 2163"/>
                <a:gd name="T19" fmla="*/ 2163 h 48"/>
                <a:gd name="T20" fmla="+- 0 1283 1247"/>
                <a:gd name="T21" fmla="*/ T20 w 48"/>
                <a:gd name="T22" fmla="+- 0 2163 2163"/>
                <a:gd name="T23" fmla="*/ 2163 h 48"/>
                <a:gd name="T24" fmla="+- 0 1294 1247"/>
                <a:gd name="T25" fmla="*/ T24 w 48"/>
                <a:gd name="T26" fmla="+- 0 2174 2163"/>
                <a:gd name="T27" fmla="*/ 2174 h 48"/>
                <a:gd name="T28" fmla="+- 0 1294 1247"/>
                <a:gd name="T29" fmla="*/ T28 w 48"/>
                <a:gd name="T30" fmla="+- 0 2187 2163"/>
                <a:gd name="T31" fmla="*/ 2187 h 48"/>
                <a:gd name="T32" fmla="+- 0 1294 1247"/>
                <a:gd name="T33" fmla="*/ T32 w 48"/>
                <a:gd name="T34" fmla="+- 0 2200 2163"/>
                <a:gd name="T35" fmla="*/ 2200 h 48"/>
                <a:gd name="T36" fmla="+- 0 1283 1247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6" y="48"/>
                  </a:moveTo>
                  <a:lnTo>
                    <a:pt x="10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lnTo>
                    <a:pt x="47" y="37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94 1247"/>
                <a:gd name="T1" fmla="*/ T0 w 48"/>
                <a:gd name="T2" fmla="+- 0 2187 2163"/>
                <a:gd name="T3" fmla="*/ 2187 h 48"/>
                <a:gd name="T4" fmla="+- 0 1294 1247"/>
                <a:gd name="T5" fmla="*/ T4 w 48"/>
                <a:gd name="T6" fmla="+- 0 2200 2163"/>
                <a:gd name="T7" fmla="*/ 2200 h 48"/>
                <a:gd name="T8" fmla="+- 0 1283 1247"/>
                <a:gd name="T9" fmla="*/ T8 w 48"/>
                <a:gd name="T10" fmla="+- 0 2211 2163"/>
                <a:gd name="T11" fmla="*/ 2211 h 48"/>
                <a:gd name="T12" fmla="+- 0 1270 1247"/>
                <a:gd name="T13" fmla="*/ T12 w 48"/>
                <a:gd name="T14" fmla="+- 0 2211 2163"/>
                <a:gd name="T15" fmla="*/ 2211 h 48"/>
                <a:gd name="T16" fmla="+- 0 1257 1247"/>
                <a:gd name="T17" fmla="*/ T16 w 48"/>
                <a:gd name="T18" fmla="+- 0 2211 2163"/>
                <a:gd name="T19" fmla="*/ 2211 h 48"/>
                <a:gd name="T20" fmla="+- 0 1247 1247"/>
                <a:gd name="T21" fmla="*/ T20 w 48"/>
                <a:gd name="T22" fmla="+- 0 2200 2163"/>
                <a:gd name="T23" fmla="*/ 2200 h 48"/>
                <a:gd name="T24" fmla="+- 0 1247 1247"/>
                <a:gd name="T25" fmla="*/ T24 w 48"/>
                <a:gd name="T26" fmla="+- 0 2187 2163"/>
                <a:gd name="T27" fmla="*/ 2187 h 48"/>
                <a:gd name="T28" fmla="+- 0 1247 1247"/>
                <a:gd name="T29" fmla="*/ T28 w 48"/>
                <a:gd name="T30" fmla="+- 0 2174 2163"/>
                <a:gd name="T31" fmla="*/ 2174 h 48"/>
                <a:gd name="T32" fmla="+- 0 1257 1247"/>
                <a:gd name="T33" fmla="*/ T32 w 48"/>
                <a:gd name="T34" fmla="+- 0 2163 2163"/>
                <a:gd name="T35" fmla="*/ 2163 h 48"/>
                <a:gd name="T36" fmla="+- 0 1270 1247"/>
                <a:gd name="T37" fmla="*/ T36 w 48"/>
                <a:gd name="T38" fmla="+- 0 2163 2163"/>
                <a:gd name="T39" fmla="*/ 2163 h 48"/>
                <a:gd name="T40" fmla="+- 0 1283 1247"/>
                <a:gd name="T41" fmla="*/ T40 w 48"/>
                <a:gd name="T42" fmla="+- 0 2163 2163"/>
                <a:gd name="T43" fmla="*/ 2163 h 48"/>
                <a:gd name="T44" fmla="+- 0 1294 1247"/>
                <a:gd name="T45" fmla="*/ T44 w 48"/>
                <a:gd name="T46" fmla="+- 0 2174 2163"/>
                <a:gd name="T47" fmla="*/ 2174 h 48"/>
                <a:gd name="T48" fmla="+- 0 1294 1247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7" y="24"/>
                  </a:moveTo>
                  <a:lnTo>
                    <a:pt x="47" y="37"/>
                  </a:lnTo>
                  <a:lnTo>
                    <a:pt x="36" y="48"/>
                  </a:lnTo>
                  <a:lnTo>
                    <a:pt x="23" y="48"/>
                  </a:lnTo>
                  <a:lnTo>
                    <a:pt x="10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573644" y="2758440"/>
            <a:ext cx="45719" cy="38100"/>
            <a:chOff x="8897" y="2157"/>
            <a:chExt cx="60" cy="60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40 8903"/>
                <a:gd name="T1" fmla="*/ T0 w 48"/>
                <a:gd name="T2" fmla="+- 0 2211 2163"/>
                <a:gd name="T3" fmla="*/ 2211 h 48"/>
                <a:gd name="T4" fmla="+- 0 8914 8903"/>
                <a:gd name="T5" fmla="*/ T4 w 48"/>
                <a:gd name="T6" fmla="+- 0 2211 2163"/>
                <a:gd name="T7" fmla="*/ 2211 h 48"/>
                <a:gd name="T8" fmla="+- 0 8903 8903"/>
                <a:gd name="T9" fmla="*/ T8 w 48"/>
                <a:gd name="T10" fmla="+- 0 2200 2163"/>
                <a:gd name="T11" fmla="*/ 2200 h 48"/>
                <a:gd name="T12" fmla="+- 0 8903 8903"/>
                <a:gd name="T13" fmla="*/ T12 w 48"/>
                <a:gd name="T14" fmla="+- 0 2174 2163"/>
                <a:gd name="T15" fmla="*/ 2174 h 48"/>
                <a:gd name="T16" fmla="+- 0 8914 8903"/>
                <a:gd name="T17" fmla="*/ T16 w 48"/>
                <a:gd name="T18" fmla="+- 0 2163 2163"/>
                <a:gd name="T19" fmla="*/ 2163 h 48"/>
                <a:gd name="T20" fmla="+- 0 8940 8903"/>
                <a:gd name="T21" fmla="*/ T20 w 48"/>
                <a:gd name="T22" fmla="+- 0 2163 2163"/>
                <a:gd name="T23" fmla="*/ 2163 h 48"/>
                <a:gd name="T24" fmla="+- 0 8951 8903"/>
                <a:gd name="T25" fmla="*/ T24 w 48"/>
                <a:gd name="T26" fmla="+- 0 2174 2163"/>
                <a:gd name="T27" fmla="*/ 2174 h 48"/>
                <a:gd name="T28" fmla="+- 0 8951 8903"/>
                <a:gd name="T29" fmla="*/ T28 w 48"/>
                <a:gd name="T30" fmla="+- 0 2187 2163"/>
                <a:gd name="T31" fmla="*/ 2187 h 48"/>
                <a:gd name="T32" fmla="+- 0 8951 8903"/>
                <a:gd name="T33" fmla="*/ T32 w 48"/>
                <a:gd name="T34" fmla="+- 0 2200 2163"/>
                <a:gd name="T35" fmla="*/ 2200 h 48"/>
                <a:gd name="T36" fmla="+- 0 8940 8903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lnTo>
                    <a:pt x="11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lnTo>
                    <a:pt x="48" y="37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51 8903"/>
                <a:gd name="T1" fmla="*/ T0 w 48"/>
                <a:gd name="T2" fmla="+- 0 2187 2163"/>
                <a:gd name="T3" fmla="*/ 2187 h 48"/>
                <a:gd name="T4" fmla="+- 0 8951 8903"/>
                <a:gd name="T5" fmla="*/ T4 w 48"/>
                <a:gd name="T6" fmla="+- 0 2200 2163"/>
                <a:gd name="T7" fmla="*/ 2200 h 48"/>
                <a:gd name="T8" fmla="+- 0 8940 8903"/>
                <a:gd name="T9" fmla="*/ T8 w 48"/>
                <a:gd name="T10" fmla="+- 0 2211 2163"/>
                <a:gd name="T11" fmla="*/ 2211 h 48"/>
                <a:gd name="T12" fmla="+- 0 8927 8903"/>
                <a:gd name="T13" fmla="*/ T12 w 48"/>
                <a:gd name="T14" fmla="+- 0 2211 2163"/>
                <a:gd name="T15" fmla="*/ 2211 h 48"/>
                <a:gd name="T16" fmla="+- 0 8914 8903"/>
                <a:gd name="T17" fmla="*/ T16 w 48"/>
                <a:gd name="T18" fmla="+- 0 2211 2163"/>
                <a:gd name="T19" fmla="*/ 2211 h 48"/>
                <a:gd name="T20" fmla="+- 0 8903 8903"/>
                <a:gd name="T21" fmla="*/ T20 w 48"/>
                <a:gd name="T22" fmla="+- 0 2200 2163"/>
                <a:gd name="T23" fmla="*/ 2200 h 48"/>
                <a:gd name="T24" fmla="+- 0 8903 8903"/>
                <a:gd name="T25" fmla="*/ T24 w 48"/>
                <a:gd name="T26" fmla="+- 0 2187 2163"/>
                <a:gd name="T27" fmla="*/ 2187 h 48"/>
                <a:gd name="T28" fmla="+- 0 8903 8903"/>
                <a:gd name="T29" fmla="*/ T28 w 48"/>
                <a:gd name="T30" fmla="+- 0 2174 2163"/>
                <a:gd name="T31" fmla="*/ 2174 h 48"/>
                <a:gd name="T32" fmla="+- 0 8914 8903"/>
                <a:gd name="T33" fmla="*/ T32 w 48"/>
                <a:gd name="T34" fmla="+- 0 2163 2163"/>
                <a:gd name="T35" fmla="*/ 2163 h 48"/>
                <a:gd name="T36" fmla="+- 0 8927 8903"/>
                <a:gd name="T37" fmla="*/ T36 w 48"/>
                <a:gd name="T38" fmla="+- 0 2163 2163"/>
                <a:gd name="T39" fmla="*/ 2163 h 48"/>
                <a:gd name="T40" fmla="+- 0 8940 8903"/>
                <a:gd name="T41" fmla="*/ T40 w 48"/>
                <a:gd name="T42" fmla="+- 0 2163 2163"/>
                <a:gd name="T43" fmla="*/ 2163 h 48"/>
                <a:gd name="T44" fmla="+- 0 8951 8903"/>
                <a:gd name="T45" fmla="*/ T44 w 48"/>
                <a:gd name="T46" fmla="+- 0 2174 2163"/>
                <a:gd name="T47" fmla="*/ 2174 h 48"/>
                <a:gd name="T48" fmla="+- 0 8951 8903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37"/>
                  </a:lnTo>
                  <a:lnTo>
                    <a:pt x="37" y="48"/>
                  </a:lnTo>
                  <a:lnTo>
                    <a:pt x="24" y="48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924050" y="-9525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446" t="12222" r="41425" b="23277"/>
          <a:stretch/>
        </p:blipFill>
        <p:spPr>
          <a:xfrm>
            <a:off x="258417" y="113473"/>
            <a:ext cx="11933583" cy="66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5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712084" y="2758440"/>
            <a:ext cx="45719" cy="38100"/>
            <a:chOff x="1241" y="2157"/>
            <a:chExt cx="60" cy="60"/>
          </a:xfrm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83 1247"/>
                <a:gd name="T1" fmla="*/ T0 w 48"/>
                <a:gd name="T2" fmla="+- 0 2211 2163"/>
                <a:gd name="T3" fmla="*/ 2211 h 48"/>
                <a:gd name="T4" fmla="+- 0 1257 1247"/>
                <a:gd name="T5" fmla="*/ T4 w 48"/>
                <a:gd name="T6" fmla="+- 0 2211 2163"/>
                <a:gd name="T7" fmla="*/ 2211 h 48"/>
                <a:gd name="T8" fmla="+- 0 1247 1247"/>
                <a:gd name="T9" fmla="*/ T8 w 48"/>
                <a:gd name="T10" fmla="+- 0 2200 2163"/>
                <a:gd name="T11" fmla="*/ 2200 h 48"/>
                <a:gd name="T12" fmla="+- 0 1247 1247"/>
                <a:gd name="T13" fmla="*/ T12 w 48"/>
                <a:gd name="T14" fmla="+- 0 2174 2163"/>
                <a:gd name="T15" fmla="*/ 2174 h 48"/>
                <a:gd name="T16" fmla="+- 0 1257 1247"/>
                <a:gd name="T17" fmla="*/ T16 w 48"/>
                <a:gd name="T18" fmla="+- 0 2163 2163"/>
                <a:gd name="T19" fmla="*/ 2163 h 48"/>
                <a:gd name="T20" fmla="+- 0 1283 1247"/>
                <a:gd name="T21" fmla="*/ T20 w 48"/>
                <a:gd name="T22" fmla="+- 0 2163 2163"/>
                <a:gd name="T23" fmla="*/ 2163 h 48"/>
                <a:gd name="T24" fmla="+- 0 1294 1247"/>
                <a:gd name="T25" fmla="*/ T24 w 48"/>
                <a:gd name="T26" fmla="+- 0 2174 2163"/>
                <a:gd name="T27" fmla="*/ 2174 h 48"/>
                <a:gd name="T28" fmla="+- 0 1294 1247"/>
                <a:gd name="T29" fmla="*/ T28 w 48"/>
                <a:gd name="T30" fmla="+- 0 2187 2163"/>
                <a:gd name="T31" fmla="*/ 2187 h 48"/>
                <a:gd name="T32" fmla="+- 0 1294 1247"/>
                <a:gd name="T33" fmla="*/ T32 w 48"/>
                <a:gd name="T34" fmla="+- 0 2200 2163"/>
                <a:gd name="T35" fmla="*/ 2200 h 48"/>
                <a:gd name="T36" fmla="+- 0 1283 1247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6" y="48"/>
                  </a:moveTo>
                  <a:lnTo>
                    <a:pt x="10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lnTo>
                    <a:pt x="47" y="37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94 1247"/>
                <a:gd name="T1" fmla="*/ T0 w 48"/>
                <a:gd name="T2" fmla="+- 0 2187 2163"/>
                <a:gd name="T3" fmla="*/ 2187 h 48"/>
                <a:gd name="T4" fmla="+- 0 1294 1247"/>
                <a:gd name="T5" fmla="*/ T4 w 48"/>
                <a:gd name="T6" fmla="+- 0 2200 2163"/>
                <a:gd name="T7" fmla="*/ 2200 h 48"/>
                <a:gd name="T8" fmla="+- 0 1283 1247"/>
                <a:gd name="T9" fmla="*/ T8 w 48"/>
                <a:gd name="T10" fmla="+- 0 2211 2163"/>
                <a:gd name="T11" fmla="*/ 2211 h 48"/>
                <a:gd name="T12" fmla="+- 0 1270 1247"/>
                <a:gd name="T13" fmla="*/ T12 w 48"/>
                <a:gd name="T14" fmla="+- 0 2211 2163"/>
                <a:gd name="T15" fmla="*/ 2211 h 48"/>
                <a:gd name="T16" fmla="+- 0 1257 1247"/>
                <a:gd name="T17" fmla="*/ T16 w 48"/>
                <a:gd name="T18" fmla="+- 0 2211 2163"/>
                <a:gd name="T19" fmla="*/ 2211 h 48"/>
                <a:gd name="T20" fmla="+- 0 1247 1247"/>
                <a:gd name="T21" fmla="*/ T20 w 48"/>
                <a:gd name="T22" fmla="+- 0 2200 2163"/>
                <a:gd name="T23" fmla="*/ 2200 h 48"/>
                <a:gd name="T24" fmla="+- 0 1247 1247"/>
                <a:gd name="T25" fmla="*/ T24 w 48"/>
                <a:gd name="T26" fmla="+- 0 2187 2163"/>
                <a:gd name="T27" fmla="*/ 2187 h 48"/>
                <a:gd name="T28" fmla="+- 0 1247 1247"/>
                <a:gd name="T29" fmla="*/ T28 w 48"/>
                <a:gd name="T30" fmla="+- 0 2174 2163"/>
                <a:gd name="T31" fmla="*/ 2174 h 48"/>
                <a:gd name="T32" fmla="+- 0 1257 1247"/>
                <a:gd name="T33" fmla="*/ T32 w 48"/>
                <a:gd name="T34" fmla="+- 0 2163 2163"/>
                <a:gd name="T35" fmla="*/ 2163 h 48"/>
                <a:gd name="T36" fmla="+- 0 1270 1247"/>
                <a:gd name="T37" fmla="*/ T36 w 48"/>
                <a:gd name="T38" fmla="+- 0 2163 2163"/>
                <a:gd name="T39" fmla="*/ 2163 h 48"/>
                <a:gd name="T40" fmla="+- 0 1283 1247"/>
                <a:gd name="T41" fmla="*/ T40 w 48"/>
                <a:gd name="T42" fmla="+- 0 2163 2163"/>
                <a:gd name="T43" fmla="*/ 2163 h 48"/>
                <a:gd name="T44" fmla="+- 0 1294 1247"/>
                <a:gd name="T45" fmla="*/ T44 w 48"/>
                <a:gd name="T46" fmla="+- 0 2174 2163"/>
                <a:gd name="T47" fmla="*/ 2174 h 48"/>
                <a:gd name="T48" fmla="+- 0 1294 1247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7" y="24"/>
                  </a:moveTo>
                  <a:lnTo>
                    <a:pt x="47" y="37"/>
                  </a:lnTo>
                  <a:lnTo>
                    <a:pt x="36" y="48"/>
                  </a:lnTo>
                  <a:lnTo>
                    <a:pt x="23" y="48"/>
                  </a:lnTo>
                  <a:lnTo>
                    <a:pt x="10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573644" y="2758440"/>
            <a:ext cx="45719" cy="38100"/>
            <a:chOff x="8897" y="2157"/>
            <a:chExt cx="60" cy="60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40 8903"/>
                <a:gd name="T1" fmla="*/ T0 w 48"/>
                <a:gd name="T2" fmla="+- 0 2211 2163"/>
                <a:gd name="T3" fmla="*/ 2211 h 48"/>
                <a:gd name="T4" fmla="+- 0 8914 8903"/>
                <a:gd name="T5" fmla="*/ T4 w 48"/>
                <a:gd name="T6" fmla="+- 0 2211 2163"/>
                <a:gd name="T7" fmla="*/ 2211 h 48"/>
                <a:gd name="T8" fmla="+- 0 8903 8903"/>
                <a:gd name="T9" fmla="*/ T8 w 48"/>
                <a:gd name="T10" fmla="+- 0 2200 2163"/>
                <a:gd name="T11" fmla="*/ 2200 h 48"/>
                <a:gd name="T12" fmla="+- 0 8903 8903"/>
                <a:gd name="T13" fmla="*/ T12 w 48"/>
                <a:gd name="T14" fmla="+- 0 2174 2163"/>
                <a:gd name="T15" fmla="*/ 2174 h 48"/>
                <a:gd name="T16" fmla="+- 0 8914 8903"/>
                <a:gd name="T17" fmla="*/ T16 w 48"/>
                <a:gd name="T18" fmla="+- 0 2163 2163"/>
                <a:gd name="T19" fmla="*/ 2163 h 48"/>
                <a:gd name="T20" fmla="+- 0 8940 8903"/>
                <a:gd name="T21" fmla="*/ T20 w 48"/>
                <a:gd name="T22" fmla="+- 0 2163 2163"/>
                <a:gd name="T23" fmla="*/ 2163 h 48"/>
                <a:gd name="T24" fmla="+- 0 8951 8903"/>
                <a:gd name="T25" fmla="*/ T24 w 48"/>
                <a:gd name="T26" fmla="+- 0 2174 2163"/>
                <a:gd name="T27" fmla="*/ 2174 h 48"/>
                <a:gd name="T28" fmla="+- 0 8951 8903"/>
                <a:gd name="T29" fmla="*/ T28 w 48"/>
                <a:gd name="T30" fmla="+- 0 2187 2163"/>
                <a:gd name="T31" fmla="*/ 2187 h 48"/>
                <a:gd name="T32" fmla="+- 0 8951 8903"/>
                <a:gd name="T33" fmla="*/ T32 w 48"/>
                <a:gd name="T34" fmla="+- 0 2200 2163"/>
                <a:gd name="T35" fmla="*/ 2200 h 48"/>
                <a:gd name="T36" fmla="+- 0 8940 8903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lnTo>
                    <a:pt x="11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lnTo>
                    <a:pt x="48" y="37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51 8903"/>
                <a:gd name="T1" fmla="*/ T0 w 48"/>
                <a:gd name="T2" fmla="+- 0 2187 2163"/>
                <a:gd name="T3" fmla="*/ 2187 h 48"/>
                <a:gd name="T4" fmla="+- 0 8951 8903"/>
                <a:gd name="T5" fmla="*/ T4 w 48"/>
                <a:gd name="T6" fmla="+- 0 2200 2163"/>
                <a:gd name="T7" fmla="*/ 2200 h 48"/>
                <a:gd name="T8" fmla="+- 0 8940 8903"/>
                <a:gd name="T9" fmla="*/ T8 w 48"/>
                <a:gd name="T10" fmla="+- 0 2211 2163"/>
                <a:gd name="T11" fmla="*/ 2211 h 48"/>
                <a:gd name="T12" fmla="+- 0 8927 8903"/>
                <a:gd name="T13" fmla="*/ T12 w 48"/>
                <a:gd name="T14" fmla="+- 0 2211 2163"/>
                <a:gd name="T15" fmla="*/ 2211 h 48"/>
                <a:gd name="T16" fmla="+- 0 8914 8903"/>
                <a:gd name="T17" fmla="*/ T16 w 48"/>
                <a:gd name="T18" fmla="+- 0 2211 2163"/>
                <a:gd name="T19" fmla="*/ 2211 h 48"/>
                <a:gd name="T20" fmla="+- 0 8903 8903"/>
                <a:gd name="T21" fmla="*/ T20 w 48"/>
                <a:gd name="T22" fmla="+- 0 2200 2163"/>
                <a:gd name="T23" fmla="*/ 2200 h 48"/>
                <a:gd name="T24" fmla="+- 0 8903 8903"/>
                <a:gd name="T25" fmla="*/ T24 w 48"/>
                <a:gd name="T26" fmla="+- 0 2187 2163"/>
                <a:gd name="T27" fmla="*/ 2187 h 48"/>
                <a:gd name="T28" fmla="+- 0 8903 8903"/>
                <a:gd name="T29" fmla="*/ T28 w 48"/>
                <a:gd name="T30" fmla="+- 0 2174 2163"/>
                <a:gd name="T31" fmla="*/ 2174 h 48"/>
                <a:gd name="T32" fmla="+- 0 8914 8903"/>
                <a:gd name="T33" fmla="*/ T32 w 48"/>
                <a:gd name="T34" fmla="+- 0 2163 2163"/>
                <a:gd name="T35" fmla="*/ 2163 h 48"/>
                <a:gd name="T36" fmla="+- 0 8927 8903"/>
                <a:gd name="T37" fmla="*/ T36 w 48"/>
                <a:gd name="T38" fmla="+- 0 2163 2163"/>
                <a:gd name="T39" fmla="*/ 2163 h 48"/>
                <a:gd name="T40" fmla="+- 0 8940 8903"/>
                <a:gd name="T41" fmla="*/ T40 w 48"/>
                <a:gd name="T42" fmla="+- 0 2163 2163"/>
                <a:gd name="T43" fmla="*/ 2163 h 48"/>
                <a:gd name="T44" fmla="+- 0 8951 8903"/>
                <a:gd name="T45" fmla="*/ T44 w 48"/>
                <a:gd name="T46" fmla="+- 0 2174 2163"/>
                <a:gd name="T47" fmla="*/ 2174 h 48"/>
                <a:gd name="T48" fmla="+- 0 8951 8903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37"/>
                  </a:lnTo>
                  <a:lnTo>
                    <a:pt x="37" y="48"/>
                  </a:lnTo>
                  <a:lnTo>
                    <a:pt x="24" y="48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924050" y="-9525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7374" t="13864" r="33068" b="6948"/>
          <a:stretch/>
        </p:blipFill>
        <p:spPr>
          <a:xfrm>
            <a:off x="149087" y="-1397276"/>
            <a:ext cx="11926956" cy="81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Sisteminin Kapsamı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dirty="0"/>
              <a:t>Kalite Güvencesi Sistemi, yükseköğretim kurumlarının amaçları ve stratejilerine ulaşmak için ölçmeye dayalı bir </a:t>
            </a:r>
            <a:r>
              <a:rPr lang="tr-TR" sz="2800" u="sng" dirty="0">
                <a:solidFill>
                  <a:srgbClr val="FF0000"/>
                </a:solidFill>
              </a:rPr>
              <a:t>iç denetim sistemi </a:t>
            </a:r>
            <a:r>
              <a:rPr lang="tr-TR" sz="2800" dirty="0"/>
              <a:t>sağlamakta olup kurumun yönetimi, tüm etkinlikleri ve paydaşlarını kapsayacak şekilde düzenlenmektedir. </a:t>
            </a:r>
          </a:p>
        </p:txBody>
      </p:sp>
    </p:spTree>
    <p:extLst>
      <p:ext uri="{BB962C8B-B14F-4D97-AF65-F5344CB8AC3E}">
        <p14:creationId xmlns:p14="http://schemas.microsoft.com/office/powerpoint/2010/main" val="2155378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712084" y="2758440"/>
            <a:ext cx="45719" cy="38100"/>
            <a:chOff x="1241" y="2157"/>
            <a:chExt cx="60" cy="60"/>
          </a:xfrm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83 1247"/>
                <a:gd name="T1" fmla="*/ T0 w 48"/>
                <a:gd name="T2" fmla="+- 0 2211 2163"/>
                <a:gd name="T3" fmla="*/ 2211 h 48"/>
                <a:gd name="T4" fmla="+- 0 1257 1247"/>
                <a:gd name="T5" fmla="*/ T4 w 48"/>
                <a:gd name="T6" fmla="+- 0 2211 2163"/>
                <a:gd name="T7" fmla="*/ 2211 h 48"/>
                <a:gd name="T8" fmla="+- 0 1247 1247"/>
                <a:gd name="T9" fmla="*/ T8 w 48"/>
                <a:gd name="T10" fmla="+- 0 2200 2163"/>
                <a:gd name="T11" fmla="*/ 2200 h 48"/>
                <a:gd name="T12" fmla="+- 0 1247 1247"/>
                <a:gd name="T13" fmla="*/ T12 w 48"/>
                <a:gd name="T14" fmla="+- 0 2174 2163"/>
                <a:gd name="T15" fmla="*/ 2174 h 48"/>
                <a:gd name="T16" fmla="+- 0 1257 1247"/>
                <a:gd name="T17" fmla="*/ T16 w 48"/>
                <a:gd name="T18" fmla="+- 0 2163 2163"/>
                <a:gd name="T19" fmla="*/ 2163 h 48"/>
                <a:gd name="T20" fmla="+- 0 1283 1247"/>
                <a:gd name="T21" fmla="*/ T20 w 48"/>
                <a:gd name="T22" fmla="+- 0 2163 2163"/>
                <a:gd name="T23" fmla="*/ 2163 h 48"/>
                <a:gd name="T24" fmla="+- 0 1294 1247"/>
                <a:gd name="T25" fmla="*/ T24 w 48"/>
                <a:gd name="T26" fmla="+- 0 2174 2163"/>
                <a:gd name="T27" fmla="*/ 2174 h 48"/>
                <a:gd name="T28" fmla="+- 0 1294 1247"/>
                <a:gd name="T29" fmla="*/ T28 w 48"/>
                <a:gd name="T30" fmla="+- 0 2187 2163"/>
                <a:gd name="T31" fmla="*/ 2187 h 48"/>
                <a:gd name="T32" fmla="+- 0 1294 1247"/>
                <a:gd name="T33" fmla="*/ T32 w 48"/>
                <a:gd name="T34" fmla="+- 0 2200 2163"/>
                <a:gd name="T35" fmla="*/ 2200 h 48"/>
                <a:gd name="T36" fmla="+- 0 1283 1247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6" y="48"/>
                  </a:moveTo>
                  <a:lnTo>
                    <a:pt x="10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lnTo>
                    <a:pt x="47" y="37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94 1247"/>
                <a:gd name="T1" fmla="*/ T0 w 48"/>
                <a:gd name="T2" fmla="+- 0 2187 2163"/>
                <a:gd name="T3" fmla="*/ 2187 h 48"/>
                <a:gd name="T4" fmla="+- 0 1294 1247"/>
                <a:gd name="T5" fmla="*/ T4 w 48"/>
                <a:gd name="T6" fmla="+- 0 2200 2163"/>
                <a:gd name="T7" fmla="*/ 2200 h 48"/>
                <a:gd name="T8" fmla="+- 0 1283 1247"/>
                <a:gd name="T9" fmla="*/ T8 w 48"/>
                <a:gd name="T10" fmla="+- 0 2211 2163"/>
                <a:gd name="T11" fmla="*/ 2211 h 48"/>
                <a:gd name="T12" fmla="+- 0 1270 1247"/>
                <a:gd name="T13" fmla="*/ T12 w 48"/>
                <a:gd name="T14" fmla="+- 0 2211 2163"/>
                <a:gd name="T15" fmla="*/ 2211 h 48"/>
                <a:gd name="T16" fmla="+- 0 1257 1247"/>
                <a:gd name="T17" fmla="*/ T16 w 48"/>
                <a:gd name="T18" fmla="+- 0 2211 2163"/>
                <a:gd name="T19" fmla="*/ 2211 h 48"/>
                <a:gd name="T20" fmla="+- 0 1247 1247"/>
                <a:gd name="T21" fmla="*/ T20 w 48"/>
                <a:gd name="T22" fmla="+- 0 2200 2163"/>
                <a:gd name="T23" fmla="*/ 2200 h 48"/>
                <a:gd name="T24" fmla="+- 0 1247 1247"/>
                <a:gd name="T25" fmla="*/ T24 w 48"/>
                <a:gd name="T26" fmla="+- 0 2187 2163"/>
                <a:gd name="T27" fmla="*/ 2187 h 48"/>
                <a:gd name="T28" fmla="+- 0 1247 1247"/>
                <a:gd name="T29" fmla="*/ T28 w 48"/>
                <a:gd name="T30" fmla="+- 0 2174 2163"/>
                <a:gd name="T31" fmla="*/ 2174 h 48"/>
                <a:gd name="T32" fmla="+- 0 1257 1247"/>
                <a:gd name="T33" fmla="*/ T32 w 48"/>
                <a:gd name="T34" fmla="+- 0 2163 2163"/>
                <a:gd name="T35" fmla="*/ 2163 h 48"/>
                <a:gd name="T36" fmla="+- 0 1270 1247"/>
                <a:gd name="T37" fmla="*/ T36 w 48"/>
                <a:gd name="T38" fmla="+- 0 2163 2163"/>
                <a:gd name="T39" fmla="*/ 2163 h 48"/>
                <a:gd name="T40" fmla="+- 0 1283 1247"/>
                <a:gd name="T41" fmla="*/ T40 w 48"/>
                <a:gd name="T42" fmla="+- 0 2163 2163"/>
                <a:gd name="T43" fmla="*/ 2163 h 48"/>
                <a:gd name="T44" fmla="+- 0 1294 1247"/>
                <a:gd name="T45" fmla="*/ T44 w 48"/>
                <a:gd name="T46" fmla="+- 0 2174 2163"/>
                <a:gd name="T47" fmla="*/ 2174 h 48"/>
                <a:gd name="T48" fmla="+- 0 1294 1247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7" y="24"/>
                  </a:moveTo>
                  <a:lnTo>
                    <a:pt x="47" y="37"/>
                  </a:lnTo>
                  <a:lnTo>
                    <a:pt x="36" y="48"/>
                  </a:lnTo>
                  <a:lnTo>
                    <a:pt x="23" y="48"/>
                  </a:lnTo>
                  <a:lnTo>
                    <a:pt x="10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573644" y="2758440"/>
            <a:ext cx="45719" cy="38100"/>
            <a:chOff x="8897" y="2157"/>
            <a:chExt cx="60" cy="60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40 8903"/>
                <a:gd name="T1" fmla="*/ T0 w 48"/>
                <a:gd name="T2" fmla="+- 0 2211 2163"/>
                <a:gd name="T3" fmla="*/ 2211 h 48"/>
                <a:gd name="T4" fmla="+- 0 8914 8903"/>
                <a:gd name="T5" fmla="*/ T4 w 48"/>
                <a:gd name="T6" fmla="+- 0 2211 2163"/>
                <a:gd name="T7" fmla="*/ 2211 h 48"/>
                <a:gd name="T8" fmla="+- 0 8903 8903"/>
                <a:gd name="T9" fmla="*/ T8 w 48"/>
                <a:gd name="T10" fmla="+- 0 2200 2163"/>
                <a:gd name="T11" fmla="*/ 2200 h 48"/>
                <a:gd name="T12" fmla="+- 0 8903 8903"/>
                <a:gd name="T13" fmla="*/ T12 w 48"/>
                <a:gd name="T14" fmla="+- 0 2174 2163"/>
                <a:gd name="T15" fmla="*/ 2174 h 48"/>
                <a:gd name="T16" fmla="+- 0 8914 8903"/>
                <a:gd name="T17" fmla="*/ T16 w 48"/>
                <a:gd name="T18" fmla="+- 0 2163 2163"/>
                <a:gd name="T19" fmla="*/ 2163 h 48"/>
                <a:gd name="T20" fmla="+- 0 8940 8903"/>
                <a:gd name="T21" fmla="*/ T20 w 48"/>
                <a:gd name="T22" fmla="+- 0 2163 2163"/>
                <a:gd name="T23" fmla="*/ 2163 h 48"/>
                <a:gd name="T24" fmla="+- 0 8951 8903"/>
                <a:gd name="T25" fmla="*/ T24 w 48"/>
                <a:gd name="T26" fmla="+- 0 2174 2163"/>
                <a:gd name="T27" fmla="*/ 2174 h 48"/>
                <a:gd name="T28" fmla="+- 0 8951 8903"/>
                <a:gd name="T29" fmla="*/ T28 w 48"/>
                <a:gd name="T30" fmla="+- 0 2187 2163"/>
                <a:gd name="T31" fmla="*/ 2187 h 48"/>
                <a:gd name="T32" fmla="+- 0 8951 8903"/>
                <a:gd name="T33" fmla="*/ T32 w 48"/>
                <a:gd name="T34" fmla="+- 0 2200 2163"/>
                <a:gd name="T35" fmla="*/ 2200 h 48"/>
                <a:gd name="T36" fmla="+- 0 8940 8903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lnTo>
                    <a:pt x="11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lnTo>
                    <a:pt x="48" y="37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51 8903"/>
                <a:gd name="T1" fmla="*/ T0 w 48"/>
                <a:gd name="T2" fmla="+- 0 2187 2163"/>
                <a:gd name="T3" fmla="*/ 2187 h 48"/>
                <a:gd name="T4" fmla="+- 0 8951 8903"/>
                <a:gd name="T5" fmla="*/ T4 w 48"/>
                <a:gd name="T6" fmla="+- 0 2200 2163"/>
                <a:gd name="T7" fmla="*/ 2200 h 48"/>
                <a:gd name="T8" fmla="+- 0 8940 8903"/>
                <a:gd name="T9" fmla="*/ T8 w 48"/>
                <a:gd name="T10" fmla="+- 0 2211 2163"/>
                <a:gd name="T11" fmla="*/ 2211 h 48"/>
                <a:gd name="T12" fmla="+- 0 8927 8903"/>
                <a:gd name="T13" fmla="*/ T12 w 48"/>
                <a:gd name="T14" fmla="+- 0 2211 2163"/>
                <a:gd name="T15" fmla="*/ 2211 h 48"/>
                <a:gd name="T16" fmla="+- 0 8914 8903"/>
                <a:gd name="T17" fmla="*/ T16 w 48"/>
                <a:gd name="T18" fmla="+- 0 2211 2163"/>
                <a:gd name="T19" fmla="*/ 2211 h 48"/>
                <a:gd name="T20" fmla="+- 0 8903 8903"/>
                <a:gd name="T21" fmla="*/ T20 w 48"/>
                <a:gd name="T22" fmla="+- 0 2200 2163"/>
                <a:gd name="T23" fmla="*/ 2200 h 48"/>
                <a:gd name="T24" fmla="+- 0 8903 8903"/>
                <a:gd name="T25" fmla="*/ T24 w 48"/>
                <a:gd name="T26" fmla="+- 0 2187 2163"/>
                <a:gd name="T27" fmla="*/ 2187 h 48"/>
                <a:gd name="T28" fmla="+- 0 8903 8903"/>
                <a:gd name="T29" fmla="*/ T28 w 48"/>
                <a:gd name="T30" fmla="+- 0 2174 2163"/>
                <a:gd name="T31" fmla="*/ 2174 h 48"/>
                <a:gd name="T32" fmla="+- 0 8914 8903"/>
                <a:gd name="T33" fmla="*/ T32 w 48"/>
                <a:gd name="T34" fmla="+- 0 2163 2163"/>
                <a:gd name="T35" fmla="*/ 2163 h 48"/>
                <a:gd name="T36" fmla="+- 0 8927 8903"/>
                <a:gd name="T37" fmla="*/ T36 w 48"/>
                <a:gd name="T38" fmla="+- 0 2163 2163"/>
                <a:gd name="T39" fmla="*/ 2163 h 48"/>
                <a:gd name="T40" fmla="+- 0 8940 8903"/>
                <a:gd name="T41" fmla="*/ T40 w 48"/>
                <a:gd name="T42" fmla="+- 0 2163 2163"/>
                <a:gd name="T43" fmla="*/ 2163 h 48"/>
                <a:gd name="T44" fmla="+- 0 8951 8903"/>
                <a:gd name="T45" fmla="*/ T44 w 48"/>
                <a:gd name="T46" fmla="+- 0 2174 2163"/>
                <a:gd name="T47" fmla="*/ 2174 h 48"/>
                <a:gd name="T48" fmla="+- 0 8951 8903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37"/>
                  </a:lnTo>
                  <a:lnTo>
                    <a:pt x="37" y="48"/>
                  </a:lnTo>
                  <a:lnTo>
                    <a:pt x="24" y="48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924050" y="-9525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7" name="Group 2242"/>
          <p:cNvGrpSpPr>
            <a:grpSpLocks/>
          </p:cNvGrpSpPr>
          <p:nvPr/>
        </p:nvGrpSpPr>
        <p:grpSpPr>
          <a:xfrm>
            <a:off x="2247900" y="794255"/>
            <a:ext cx="7820026" cy="5978020"/>
            <a:chOff x="6858" y="6855"/>
            <a:chExt cx="3497583" cy="5897883"/>
          </a:xfrm>
        </p:grpSpPr>
        <p:pic>
          <p:nvPicPr>
            <p:cNvPr id="18" name="Image 22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0" y="6855"/>
              <a:ext cx="2400299" cy="514350"/>
            </a:xfrm>
            <a:prstGeom prst="rect">
              <a:avLst/>
            </a:prstGeom>
          </p:spPr>
        </p:pic>
        <p:sp>
          <p:nvSpPr>
            <p:cNvPr id="19" name="Graphic 2244"/>
            <p:cNvSpPr/>
            <p:nvPr/>
          </p:nvSpPr>
          <p:spPr>
            <a:xfrm>
              <a:off x="6858" y="6858"/>
              <a:ext cx="2400300" cy="514350"/>
            </a:xfrm>
            <a:custGeom>
              <a:avLst/>
              <a:gdLst/>
              <a:ahLst/>
              <a:cxnLst/>
              <a:rect l="l" t="t" r="r" b="b"/>
              <a:pathLst>
                <a:path w="2400300" h="514350">
                  <a:moveTo>
                    <a:pt x="734796" y="0"/>
                  </a:moveTo>
                  <a:lnTo>
                    <a:pt x="1665503" y="0"/>
                  </a:lnTo>
                  <a:lnTo>
                    <a:pt x="1732386" y="1050"/>
                  </a:lnTo>
                  <a:lnTo>
                    <a:pt x="1797587" y="4143"/>
                  </a:lnTo>
                  <a:lnTo>
                    <a:pt x="1860845" y="9186"/>
                  </a:lnTo>
                  <a:lnTo>
                    <a:pt x="1921902" y="16089"/>
                  </a:lnTo>
                  <a:lnTo>
                    <a:pt x="1980498" y="24761"/>
                  </a:lnTo>
                  <a:lnTo>
                    <a:pt x="2036374" y="35111"/>
                  </a:lnTo>
                  <a:lnTo>
                    <a:pt x="2089270" y="47048"/>
                  </a:lnTo>
                  <a:lnTo>
                    <a:pt x="2138928" y="60483"/>
                  </a:lnTo>
                  <a:lnTo>
                    <a:pt x="2185087" y="75323"/>
                  </a:lnTo>
                  <a:lnTo>
                    <a:pt x="2227488" y="91479"/>
                  </a:lnTo>
                  <a:lnTo>
                    <a:pt x="2265873" y="108859"/>
                  </a:lnTo>
                  <a:lnTo>
                    <a:pt x="2299981" y="127372"/>
                  </a:lnTo>
                  <a:lnTo>
                    <a:pt x="2354330" y="167437"/>
                  </a:lnTo>
                  <a:lnTo>
                    <a:pt x="2388461" y="210946"/>
                  </a:lnTo>
                  <a:lnTo>
                    <a:pt x="2400300" y="257175"/>
                  </a:lnTo>
                  <a:lnTo>
                    <a:pt x="2397297" y="280583"/>
                  </a:lnTo>
                  <a:lnTo>
                    <a:pt x="2374053" y="325543"/>
                  </a:lnTo>
                  <a:lnTo>
                    <a:pt x="2329553" y="367421"/>
                  </a:lnTo>
                  <a:lnTo>
                    <a:pt x="2265873" y="405490"/>
                  </a:lnTo>
                  <a:lnTo>
                    <a:pt x="2227488" y="422870"/>
                  </a:lnTo>
                  <a:lnTo>
                    <a:pt x="2185087" y="439026"/>
                  </a:lnTo>
                  <a:lnTo>
                    <a:pt x="2138928" y="453866"/>
                  </a:lnTo>
                  <a:lnTo>
                    <a:pt x="2089270" y="467301"/>
                  </a:lnTo>
                  <a:lnTo>
                    <a:pt x="2036374" y="479238"/>
                  </a:lnTo>
                  <a:lnTo>
                    <a:pt x="1980498" y="489588"/>
                  </a:lnTo>
                  <a:lnTo>
                    <a:pt x="1921902" y="498260"/>
                  </a:lnTo>
                  <a:lnTo>
                    <a:pt x="1860845" y="505163"/>
                  </a:lnTo>
                  <a:lnTo>
                    <a:pt x="1797587" y="510206"/>
                  </a:lnTo>
                  <a:lnTo>
                    <a:pt x="1732386" y="513299"/>
                  </a:lnTo>
                  <a:lnTo>
                    <a:pt x="1665503" y="514350"/>
                  </a:lnTo>
                  <a:lnTo>
                    <a:pt x="734796" y="514350"/>
                  </a:lnTo>
                  <a:lnTo>
                    <a:pt x="667913" y="513299"/>
                  </a:lnTo>
                  <a:lnTo>
                    <a:pt x="602712" y="510206"/>
                  </a:lnTo>
                  <a:lnTo>
                    <a:pt x="539454" y="505163"/>
                  </a:lnTo>
                  <a:lnTo>
                    <a:pt x="478397" y="498260"/>
                  </a:lnTo>
                  <a:lnTo>
                    <a:pt x="419801" y="489588"/>
                  </a:lnTo>
                  <a:lnTo>
                    <a:pt x="363925" y="479238"/>
                  </a:lnTo>
                  <a:lnTo>
                    <a:pt x="311029" y="467301"/>
                  </a:lnTo>
                  <a:lnTo>
                    <a:pt x="261371" y="453866"/>
                  </a:lnTo>
                  <a:lnTo>
                    <a:pt x="215212" y="439026"/>
                  </a:lnTo>
                  <a:lnTo>
                    <a:pt x="172811" y="422870"/>
                  </a:lnTo>
                  <a:lnTo>
                    <a:pt x="134426" y="405490"/>
                  </a:lnTo>
                  <a:lnTo>
                    <a:pt x="100318" y="386977"/>
                  </a:lnTo>
                  <a:lnTo>
                    <a:pt x="45969" y="346912"/>
                  </a:lnTo>
                  <a:lnTo>
                    <a:pt x="11838" y="303403"/>
                  </a:lnTo>
                  <a:lnTo>
                    <a:pt x="0" y="257175"/>
                  </a:lnTo>
                  <a:lnTo>
                    <a:pt x="3002" y="233766"/>
                  </a:lnTo>
                  <a:lnTo>
                    <a:pt x="26246" y="188806"/>
                  </a:lnTo>
                  <a:lnTo>
                    <a:pt x="70746" y="146928"/>
                  </a:lnTo>
                  <a:lnTo>
                    <a:pt x="134426" y="108859"/>
                  </a:lnTo>
                  <a:lnTo>
                    <a:pt x="172811" y="91479"/>
                  </a:lnTo>
                  <a:lnTo>
                    <a:pt x="215212" y="75323"/>
                  </a:lnTo>
                  <a:lnTo>
                    <a:pt x="261371" y="60483"/>
                  </a:lnTo>
                  <a:lnTo>
                    <a:pt x="311029" y="47048"/>
                  </a:lnTo>
                  <a:lnTo>
                    <a:pt x="363925" y="35111"/>
                  </a:lnTo>
                  <a:lnTo>
                    <a:pt x="419801" y="24761"/>
                  </a:lnTo>
                  <a:lnTo>
                    <a:pt x="478397" y="16089"/>
                  </a:lnTo>
                  <a:lnTo>
                    <a:pt x="539454" y="9186"/>
                  </a:lnTo>
                  <a:lnTo>
                    <a:pt x="602712" y="4143"/>
                  </a:lnTo>
                  <a:lnTo>
                    <a:pt x="667913" y="1050"/>
                  </a:lnTo>
                  <a:lnTo>
                    <a:pt x="734796" y="0"/>
                  </a:lnTo>
                  <a:close/>
                </a:path>
              </a:pathLst>
            </a:cu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Image 22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6" y="2887215"/>
              <a:ext cx="2400300" cy="411480"/>
            </a:xfrm>
            <a:prstGeom prst="rect">
              <a:avLst/>
            </a:prstGeom>
          </p:spPr>
        </p:pic>
        <p:pic>
          <p:nvPicPr>
            <p:cNvPr id="21" name="Image 22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4320" y="1481326"/>
              <a:ext cx="960119" cy="411479"/>
            </a:xfrm>
            <a:prstGeom prst="rect">
              <a:avLst/>
            </a:prstGeom>
          </p:spPr>
        </p:pic>
        <p:sp>
          <p:nvSpPr>
            <p:cNvPr id="22" name="Graphic 2247"/>
            <p:cNvSpPr/>
            <p:nvPr/>
          </p:nvSpPr>
          <p:spPr>
            <a:xfrm>
              <a:off x="2544322" y="1481327"/>
              <a:ext cx="960119" cy="411480"/>
            </a:xfrm>
            <a:custGeom>
              <a:avLst/>
              <a:gdLst/>
              <a:ahLst/>
              <a:cxnLst/>
              <a:rect l="l" t="t" r="r" b="b"/>
              <a:pathLst>
                <a:path w="960119" h="411480">
                  <a:moveTo>
                    <a:pt x="293903" y="0"/>
                  </a:moveTo>
                  <a:lnTo>
                    <a:pt x="666216" y="0"/>
                  </a:lnTo>
                  <a:lnTo>
                    <a:pt x="719042" y="3315"/>
                  </a:lnTo>
                  <a:lnTo>
                    <a:pt x="768764" y="12873"/>
                  </a:lnTo>
                  <a:lnTo>
                    <a:pt x="814549" y="28092"/>
                  </a:lnTo>
                  <a:lnTo>
                    <a:pt x="855569" y="48391"/>
                  </a:lnTo>
                  <a:lnTo>
                    <a:pt x="890993" y="73189"/>
                  </a:lnTo>
                  <a:lnTo>
                    <a:pt x="919990" y="101904"/>
                  </a:lnTo>
                  <a:lnTo>
                    <a:pt x="941731" y="133955"/>
                  </a:lnTo>
                  <a:lnTo>
                    <a:pt x="960119" y="205740"/>
                  </a:lnTo>
                  <a:lnTo>
                    <a:pt x="955384" y="242718"/>
                  </a:lnTo>
                  <a:lnTo>
                    <a:pt x="919990" y="309575"/>
                  </a:lnTo>
                  <a:lnTo>
                    <a:pt x="890993" y="338290"/>
                  </a:lnTo>
                  <a:lnTo>
                    <a:pt x="855569" y="363088"/>
                  </a:lnTo>
                  <a:lnTo>
                    <a:pt x="814549" y="383387"/>
                  </a:lnTo>
                  <a:lnTo>
                    <a:pt x="768764" y="398606"/>
                  </a:lnTo>
                  <a:lnTo>
                    <a:pt x="719042" y="408164"/>
                  </a:lnTo>
                  <a:lnTo>
                    <a:pt x="666216" y="411480"/>
                  </a:lnTo>
                  <a:lnTo>
                    <a:pt x="293903" y="411480"/>
                  </a:lnTo>
                  <a:lnTo>
                    <a:pt x="241073" y="408164"/>
                  </a:lnTo>
                  <a:lnTo>
                    <a:pt x="191350" y="398606"/>
                  </a:lnTo>
                  <a:lnTo>
                    <a:pt x="145564" y="383387"/>
                  </a:lnTo>
                  <a:lnTo>
                    <a:pt x="104545" y="363088"/>
                  </a:lnTo>
                  <a:lnTo>
                    <a:pt x="69122" y="338290"/>
                  </a:lnTo>
                  <a:lnTo>
                    <a:pt x="40126" y="309575"/>
                  </a:lnTo>
                  <a:lnTo>
                    <a:pt x="18387" y="277524"/>
                  </a:lnTo>
                  <a:lnTo>
                    <a:pt x="0" y="205740"/>
                  </a:lnTo>
                  <a:lnTo>
                    <a:pt x="4735" y="168761"/>
                  </a:lnTo>
                  <a:lnTo>
                    <a:pt x="40126" y="101904"/>
                  </a:lnTo>
                  <a:lnTo>
                    <a:pt x="69122" y="73189"/>
                  </a:lnTo>
                  <a:lnTo>
                    <a:pt x="104545" y="48391"/>
                  </a:lnTo>
                  <a:lnTo>
                    <a:pt x="145564" y="28092"/>
                  </a:lnTo>
                  <a:lnTo>
                    <a:pt x="191350" y="12873"/>
                  </a:lnTo>
                  <a:lnTo>
                    <a:pt x="241073" y="3315"/>
                  </a:lnTo>
                  <a:lnTo>
                    <a:pt x="293903" y="0"/>
                  </a:lnTo>
                  <a:close/>
                </a:path>
              </a:pathLst>
            </a:cu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Image 22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30" y="1412746"/>
              <a:ext cx="1508760" cy="548639"/>
            </a:xfrm>
            <a:prstGeom prst="rect">
              <a:avLst/>
            </a:prstGeom>
          </p:spPr>
        </p:pic>
        <p:sp>
          <p:nvSpPr>
            <p:cNvPr id="24" name="Graphic 2249"/>
            <p:cNvSpPr/>
            <p:nvPr/>
          </p:nvSpPr>
          <p:spPr>
            <a:xfrm>
              <a:off x="452630" y="1412747"/>
              <a:ext cx="1508760" cy="548640"/>
            </a:xfrm>
            <a:custGeom>
              <a:avLst/>
              <a:gdLst/>
              <a:ahLst/>
              <a:cxnLst/>
              <a:rect l="l" t="t" r="r" b="b"/>
              <a:pathLst>
                <a:path w="1508760" h="548640">
                  <a:moveTo>
                    <a:pt x="754380" y="0"/>
                  </a:moveTo>
                  <a:lnTo>
                    <a:pt x="1508760" y="274320"/>
                  </a:lnTo>
                  <a:lnTo>
                    <a:pt x="754380" y="548640"/>
                  </a:lnTo>
                  <a:lnTo>
                    <a:pt x="0" y="274320"/>
                  </a:lnTo>
                  <a:lnTo>
                    <a:pt x="754380" y="0"/>
                  </a:lnTo>
                  <a:close/>
                </a:path>
              </a:pathLst>
            </a:cu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Image 22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05" y="3504435"/>
              <a:ext cx="2400299" cy="445769"/>
            </a:xfrm>
            <a:prstGeom prst="rect">
              <a:avLst/>
            </a:prstGeom>
          </p:spPr>
        </p:pic>
        <p:pic>
          <p:nvPicPr>
            <p:cNvPr id="26" name="Image 22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0327" y="3298697"/>
              <a:ext cx="68605" cy="197269"/>
            </a:xfrm>
            <a:prstGeom prst="rect">
              <a:avLst/>
            </a:prstGeom>
          </p:spPr>
        </p:pic>
        <p:pic>
          <p:nvPicPr>
            <p:cNvPr id="27" name="Image 22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06" y="4190235"/>
              <a:ext cx="2400300" cy="411480"/>
            </a:xfrm>
            <a:prstGeom prst="rect">
              <a:avLst/>
            </a:prstGeom>
          </p:spPr>
        </p:pic>
        <p:pic>
          <p:nvPicPr>
            <p:cNvPr id="28" name="Image 22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05" y="2338575"/>
              <a:ext cx="2400299" cy="342899"/>
            </a:xfrm>
            <a:prstGeom prst="rect">
              <a:avLst/>
            </a:prstGeom>
          </p:spPr>
        </p:pic>
        <p:pic>
          <p:nvPicPr>
            <p:cNvPr id="29" name="Image 22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0327" y="2681477"/>
              <a:ext cx="68605" cy="197269"/>
            </a:xfrm>
            <a:prstGeom prst="rect">
              <a:avLst/>
            </a:prstGeom>
          </p:spPr>
        </p:pic>
        <p:pic>
          <p:nvPicPr>
            <p:cNvPr id="30" name="Image 22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327" y="3954017"/>
              <a:ext cx="68605" cy="227749"/>
            </a:xfrm>
            <a:prstGeom prst="rect">
              <a:avLst/>
            </a:prstGeom>
          </p:spPr>
        </p:pic>
        <p:pic>
          <p:nvPicPr>
            <p:cNvPr id="31" name="Image 22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05" y="4876035"/>
              <a:ext cx="2400299" cy="342899"/>
            </a:xfrm>
            <a:prstGeom prst="rect">
              <a:avLst/>
            </a:prstGeom>
          </p:spPr>
        </p:pic>
        <p:pic>
          <p:nvPicPr>
            <p:cNvPr id="32" name="Image 22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06" y="5493255"/>
              <a:ext cx="2400300" cy="411480"/>
            </a:xfrm>
            <a:prstGeom prst="rect">
              <a:avLst/>
            </a:prstGeom>
          </p:spPr>
        </p:pic>
        <p:sp>
          <p:nvSpPr>
            <p:cNvPr id="33" name="Graphic 2258"/>
            <p:cNvSpPr/>
            <p:nvPr/>
          </p:nvSpPr>
          <p:spPr>
            <a:xfrm>
              <a:off x="13704" y="5493258"/>
              <a:ext cx="2400300" cy="411480"/>
            </a:xfrm>
            <a:custGeom>
              <a:avLst/>
              <a:gdLst/>
              <a:ahLst/>
              <a:cxnLst/>
              <a:rect l="l" t="t" r="r" b="b"/>
              <a:pathLst>
                <a:path w="2400300" h="411480">
                  <a:moveTo>
                    <a:pt x="734796" y="0"/>
                  </a:moveTo>
                  <a:lnTo>
                    <a:pt x="1665503" y="0"/>
                  </a:lnTo>
                  <a:lnTo>
                    <a:pt x="1736274" y="941"/>
                  </a:lnTo>
                  <a:lnTo>
                    <a:pt x="1805142" y="3710"/>
                  </a:lnTo>
                  <a:lnTo>
                    <a:pt x="1871796" y="8218"/>
                  </a:lnTo>
                  <a:lnTo>
                    <a:pt x="1935931" y="14381"/>
                  </a:lnTo>
                  <a:lnTo>
                    <a:pt x="1997237" y="22110"/>
                  </a:lnTo>
                  <a:lnTo>
                    <a:pt x="2055408" y="31322"/>
                  </a:lnTo>
                  <a:lnTo>
                    <a:pt x="2110135" y="41928"/>
                  </a:lnTo>
                  <a:lnTo>
                    <a:pt x="2161111" y="53843"/>
                  </a:lnTo>
                  <a:lnTo>
                    <a:pt x="2208028" y="66980"/>
                  </a:lnTo>
                  <a:lnTo>
                    <a:pt x="2250578" y="81254"/>
                  </a:lnTo>
                  <a:lnTo>
                    <a:pt x="2288453" y="96578"/>
                  </a:lnTo>
                  <a:lnTo>
                    <a:pt x="2348949" y="130030"/>
                  </a:lnTo>
                  <a:lnTo>
                    <a:pt x="2387051" y="166648"/>
                  </a:lnTo>
                  <a:lnTo>
                    <a:pt x="2400300" y="205740"/>
                  </a:lnTo>
                  <a:lnTo>
                    <a:pt x="2396936" y="225552"/>
                  </a:lnTo>
                  <a:lnTo>
                    <a:pt x="2370953" y="263492"/>
                  </a:lnTo>
                  <a:lnTo>
                    <a:pt x="2321346" y="298614"/>
                  </a:lnTo>
                  <a:lnTo>
                    <a:pt x="2250578" y="330225"/>
                  </a:lnTo>
                  <a:lnTo>
                    <a:pt x="2208028" y="344499"/>
                  </a:lnTo>
                  <a:lnTo>
                    <a:pt x="2161111" y="357636"/>
                  </a:lnTo>
                  <a:lnTo>
                    <a:pt x="2110135" y="369551"/>
                  </a:lnTo>
                  <a:lnTo>
                    <a:pt x="2055408" y="380157"/>
                  </a:lnTo>
                  <a:lnTo>
                    <a:pt x="1997237" y="389369"/>
                  </a:lnTo>
                  <a:lnTo>
                    <a:pt x="1935931" y="397098"/>
                  </a:lnTo>
                  <a:lnTo>
                    <a:pt x="1871796" y="403261"/>
                  </a:lnTo>
                  <a:lnTo>
                    <a:pt x="1805142" y="407769"/>
                  </a:lnTo>
                  <a:lnTo>
                    <a:pt x="1736274" y="410538"/>
                  </a:lnTo>
                  <a:lnTo>
                    <a:pt x="1665503" y="411480"/>
                  </a:lnTo>
                  <a:lnTo>
                    <a:pt x="734796" y="411480"/>
                  </a:lnTo>
                  <a:lnTo>
                    <a:pt x="664028" y="410538"/>
                  </a:lnTo>
                  <a:lnTo>
                    <a:pt x="595164" y="407769"/>
                  </a:lnTo>
                  <a:lnTo>
                    <a:pt x="528512" y="403261"/>
                  </a:lnTo>
                  <a:lnTo>
                    <a:pt x="464379" y="397098"/>
                  </a:lnTo>
                  <a:lnTo>
                    <a:pt x="403073" y="389369"/>
                  </a:lnTo>
                  <a:lnTo>
                    <a:pt x="344902" y="380157"/>
                  </a:lnTo>
                  <a:lnTo>
                    <a:pt x="290174" y="369551"/>
                  </a:lnTo>
                  <a:lnTo>
                    <a:pt x="239198" y="357636"/>
                  </a:lnTo>
                  <a:lnTo>
                    <a:pt x="192280" y="344499"/>
                  </a:lnTo>
                  <a:lnTo>
                    <a:pt x="149728" y="330225"/>
                  </a:lnTo>
                  <a:lnTo>
                    <a:pt x="111852" y="314901"/>
                  </a:lnTo>
                  <a:lnTo>
                    <a:pt x="51354" y="281449"/>
                  </a:lnTo>
                  <a:lnTo>
                    <a:pt x="13249" y="244831"/>
                  </a:lnTo>
                  <a:lnTo>
                    <a:pt x="0" y="205740"/>
                  </a:lnTo>
                  <a:lnTo>
                    <a:pt x="3363" y="185927"/>
                  </a:lnTo>
                  <a:lnTo>
                    <a:pt x="29348" y="147987"/>
                  </a:lnTo>
                  <a:lnTo>
                    <a:pt x="78958" y="112865"/>
                  </a:lnTo>
                  <a:lnTo>
                    <a:pt x="149728" y="81254"/>
                  </a:lnTo>
                  <a:lnTo>
                    <a:pt x="192280" y="66980"/>
                  </a:lnTo>
                  <a:lnTo>
                    <a:pt x="239198" y="53843"/>
                  </a:lnTo>
                  <a:lnTo>
                    <a:pt x="290174" y="41928"/>
                  </a:lnTo>
                  <a:lnTo>
                    <a:pt x="344902" y="31322"/>
                  </a:lnTo>
                  <a:lnTo>
                    <a:pt x="403073" y="22110"/>
                  </a:lnTo>
                  <a:lnTo>
                    <a:pt x="464379" y="14381"/>
                  </a:lnTo>
                  <a:lnTo>
                    <a:pt x="528512" y="8218"/>
                  </a:lnTo>
                  <a:lnTo>
                    <a:pt x="595164" y="3710"/>
                  </a:lnTo>
                  <a:lnTo>
                    <a:pt x="664028" y="941"/>
                  </a:lnTo>
                  <a:lnTo>
                    <a:pt x="734796" y="0"/>
                  </a:lnTo>
                  <a:close/>
                </a:path>
              </a:pathLst>
            </a:cu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Image 22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264" y="4594859"/>
              <a:ext cx="68580" cy="272707"/>
            </a:xfrm>
            <a:prstGeom prst="rect">
              <a:avLst/>
            </a:prstGeom>
          </p:spPr>
        </p:pic>
        <p:pic>
          <p:nvPicPr>
            <p:cNvPr id="35" name="Image 22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60" y="692655"/>
              <a:ext cx="2400300" cy="480060"/>
            </a:xfrm>
            <a:prstGeom prst="rect">
              <a:avLst/>
            </a:prstGeom>
          </p:spPr>
        </p:pic>
        <p:pic>
          <p:nvPicPr>
            <p:cNvPr id="36" name="Image 22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2707" y="525018"/>
              <a:ext cx="68605" cy="159169"/>
            </a:xfrm>
            <a:prstGeom prst="rect">
              <a:avLst/>
            </a:prstGeom>
          </p:spPr>
        </p:pic>
        <p:pic>
          <p:nvPicPr>
            <p:cNvPr id="37" name="Image 22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2707" y="1172717"/>
              <a:ext cx="68605" cy="235369"/>
            </a:xfrm>
            <a:prstGeom prst="rect">
              <a:avLst/>
            </a:prstGeom>
          </p:spPr>
        </p:pic>
        <p:sp>
          <p:nvSpPr>
            <p:cNvPr id="38" name="Graphic 2263"/>
            <p:cNvSpPr/>
            <p:nvPr/>
          </p:nvSpPr>
          <p:spPr>
            <a:xfrm>
              <a:off x="1961390" y="1690877"/>
              <a:ext cx="530860" cy="127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375665" y="0"/>
                  </a:moveTo>
                  <a:lnTo>
                    <a:pt x="530275" y="0"/>
                  </a:lnTo>
                </a:path>
                <a:path w="530860">
                  <a:moveTo>
                    <a:pt x="0" y="0"/>
                  </a:moveTo>
                  <a:lnTo>
                    <a:pt x="121919" y="0"/>
                  </a:lnTo>
                </a:path>
              </a:pathLst>
            </a:custGeom>
            <a:ln w="13715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Image 22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71092" y="1656575"/>
              <a:ext cx="68567" cy="68605"/>
            </a:xfrm>
            <a:prstGeom prst="rect">
              <a:avLst/>
            </a:prstGeom>
          </p:spPr>
        </p:pic>
        <p:sp>
          <p:nvSpPr>
            <p:cNvPr id="40" name="Graphic 2265"/>
            <p:cNvSpPr/>
            <p:nvPr/>
          </p:nvSpPr>
          <p:spPr>
            <a:xfrm>
              <a:off x="1207010" y="1965198"/>
              <a:ext cx="7620" cy="317500"/>
            </a:xfrm>
            <a:custGeom>
              <a:avLst/>
              <a:gdLst/>
              <a:ahLst/>
              <a:cxnLst/>
              <a:rect l="l" t="t" r="r" b="b"/>
              <a:pathLst>
                <a:path w="7620" h="317500">
                  <a:moveTo>
                    <a:pt x="0" y="0"/>
                  </a:moveTo>
                  <a:lnTo>
                    <a:pt x="0" y="137160"/>
                  </a:lnTo>
                  <a:lnTo>
                    <a:pt x="7620" y="137160"/>
                  </a:lnTo>
                  <a:lnTo>
                    <a:pt x="7620" y="316915"/>
                  </a:lnTo>
                </a:path>
              </a:pathLst>
            </a:cu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Image 22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0327" y="2261527"/>
              <a:ext cx="68605" cy="68580"/>
            </a:xfrm>
            <a:prstGeom prst="rect">
              <a:avLst/>
            </a:prstGeom>
          </p:spPr>
        </p:pic>
        <p:sp>
          <p:nvSpPr>
            <p:cNvPr id="42" name="Graphic 2267"/>
            <p:cNvSpPr/>
            <p:nvPr/>
          </p:nvSpPr>
          <p:spPr>
            <a:xfrm>
              <a:off x="1115570" y="2079495"/>
              <a:ext cx="219710" cy="96520"/>
            </a:xfrm>
            <a:custGeom>
              <a:avLst/>
              <a:gdLst/>
              <a:ahLst/>
              <a:cxnLst/>
              <a:rect l="l" t="t" r="r" b="b"/>
              <a:pathLst>
                <a:path w="219710" h="96520">
                  <a:moveTo>
                    <a:pt x="219456" y="0"/>
                  </a:moveTo>
                  <a:lnTo>
                    <a:pt x="0" y="0"/>
                  </a:lnTo>
                  <a:lnTo>
                    <a:pt x="0" y="96024"/>
                  </a:lnTo>
                  <a:lnTo>
                    <a:pt x="219456" y="9602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Image 22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0327" y="5218938"/>
              <a:ext cx="68605" cy="265849"/>
            </a:xfrm>
            <a:prstGeom prst="rect">
              <a:avLst/>
            </a:prstGeom>
          </p:spPr>
        </p:pic>
        <p:sp>
          <p:nvSpPr>
            <p:cNvPr id="44" name="Textbox 2269"/>
            <p:cNvSpPr txBox="1"/>
            <p:nvPr/>
          </p:nvSpPr>
          <p:spPr>
            <a:xfrm>
              <a:off x="57343" y="128384"/>
              <a:ext cx="2212340" cy="5181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5885" marR="11430" lvl="0" indent="-635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Öğrenci, ilgili Fakülte Dekanlığına veya Yüksekokulu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Müdürlüğüne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yazılı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olarak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ilişiğinin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kesilerek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önlisans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diploması almak istediğine dair müracaat eder.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5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Öğrenci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box 2270"/>
            <p:cNvSpPr txBox="1"/>
            <p:nvPr/>
          </p:nvSpPr>
          <p:spPr>
            <a:xfrm>
              <a:off x="117350" y="1225641"/>
              <a:ext cx="23177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7625" marR="0" lvl="0" indent="-4826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Y.O.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box 2271"/>
            <p:cNvSpPr txBox="1"/>
            <p:nvPr/>
          </p:nvSpPr>
          <p:spPr>
            <a:xfrm>
              <a:off x="735792" y="1553323"/>
              <a:ext cx="933450" cy="2857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10795" lvl="0" indent="0" algn="ctr" defTabSz="914400" eaLnBrk="1" fontAlgn="auto" latinLnBrk="0" hangingPunct="1">
                <a:lnSpc>
                  <a:spcPts val="7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Öğrenci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11430" lvl="0" indent="0" algn="ctr" defTabSz="91440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ilgili</a:t>
              </a:r>
              <a:r>
                <a:rPr kumimoji="0" lang="tr-TR" sz="650" b="1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derslerden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başarılı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olmuş</a:t>
              </a:r>
              <a:r>
                <a:rPr kumimoji="0" lang="tr-TR" sz="650" b="1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mu?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box 2272"/>
            <p:cNvSpPr txBox="1"/>
            <p:nvPr/>
          </p:nvSpPr>
          <p:spPr>
            <a:xfrm>
              <a:off x="2084501" y="1652384"/>
              <a:ext cx="263525" cy="939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7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HAYIR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Textbox 2273"/>
            <p:cNvSpPr txBox="1"/>
            <p:nvPr/>
          </p:nvSpPr>
          <p:spPr>
            <a:xfrm>
              <a:off x="2669336" y="1599044"/>
              <a:ext cx="718185" cy="1898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88900" marR="5715" lvl="0" indent="-8953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İlgili</a:t>
              </a:r>
              <a:r>
                <a:rPr kumimoji="0" lang="tr-TR" sz="650" b="1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öğrenciye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ret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cevabı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verilir.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box 2274"/>
            <p:cNvSpPr txBox="1"/>
            <p:nvPr/>
          </p:nvSpPr>
          <p:spPr>
            <a:xfrm>
              <a:off x="559310" y="2018121"/>
              <a:ext cx="23177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7625" marR="0" lvl="0" indent="-4826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Y.O.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Textbox 2275"/>
            <p:cNvSpPr txBox="1"/>
            <p:nvPr/>
          </p:nvSpPr>
          <p:spPr>
            <a:xfrm>
              <a:off x="2654810" y="1949541"/>
              <a:ext cx="23177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7625" marR="0" lvl="0" indent="-4826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Y.O.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Textbox 2276"/>
            <p:cNvSpPr txBox="1"/>
            <p:nvPr/>
          </p:nvSpPr>
          <p:spPr>
            <a:xfrm>
              <a:off x="1117714" y="2079102"/>
              <a:ext cx="227329" cy="939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7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EVET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Textbox 2277"/>
            <p:cNvSpPr txBox="1"/>
            <p:nvPr/>
          </p:nvSpPr>
          <p:spPr>
            <a:xfrm>
              <a:off x="124970" y="2734401"/>
              <a:ext cx="23177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7625" marR="0" lvl="0" indent="-4826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Y.O.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Textbox 2278"/>
            <p:cNvSpPr txBox="1"/>
            <p:nvPr/>
          </p:nvSpPr>
          <p:spPr>
            <a:xfrm>
              <a:off x="124970" y="3351621"/>
              <a:ext cx="23177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7625" marR="0" lvl="0" indent="-4826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Y.O.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Textbox 2279"/>
            <p:cNvSpPr txBox="1"/>
            <p:nvPr/>
          </p:nvSpPr>
          <p:spPr>
            <a:xfrm>
              <a:off x="124970" y="4006941"/>
              <a:ext cx="23177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7625" marR="0" lvl="0" indent="-4826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Y.O.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Textbox 2280"/>
            <p:cNvSpPr txBox="1"/>
            <p:nvPr/>
          </p:nvSpPr>
          <p:spPr>
            <a:xfrm>
              <a:off x="126638" y="4654641"/>
              <a:ext cx="654685" cy="137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43205" marR="0" lvl="0" indent="-24384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ÖİDB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MYŞB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Mezuniyet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Birimi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Textbox 2281"/>
            <p:cNvSpPr txBox="1"/>
            <p:nvPr/>
          </p:nvSpPr>
          <p:spPr>
            <a:xfrm>
              <a:off x="126638" y="5271861"/>
              <a:ext cx="2011045" cy="5753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43205" marR="1263015" lvl="0" indent="-243840" defTabSz="914400" eaLnBrk="1" fontAlgn="auto" latinLnBrk="0" hangingPunct="1">
                <a:lnSpc>
                  <a:spcPct val="105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ÖİDB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MYŞB</a:t>
              </a:r>
              <a:r>
                <a:rPr kumimoji="0" lang="tr-TR" sz="450" b="0" i="0" u="none" strike="noStrike" kern="0" cap="none" spc="-2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Mezuniyet</a:t>
              </a:r>
              <a:r>
                <a:rPr kumimoji="0" lang="tr-TR" sz="450" b="0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450" b="0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Birimi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62585" marR="0" lvl="0" indent="0" defTabSz="91440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Teslim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Tutanağı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düzenlenir,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0" marR="0" lvl="0" indent="-144145" defTabSz="91440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Defterine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diplomanın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teslim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edildiğine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dair not düşülerek ilgilisine teslim edilir.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Textbox 2282"/>
            <p:cNvSpPr txBox="1"/>
            <p:nvPr/>
          </p:nvSpPr>
          <p:spPr>
            <a:xfrm>
              <a:off x="13705" y="4876038"/>
              <a:ext cx="2400300" cy="342900"/>
            </a:xfrm>
            <a:prstGeom prst="rect">
              <a:avLst/>
            </a:pr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781685" marR="6350" lvl="0" indent="-727075" defTabSz="91440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İmza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İş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Akış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Şeması'nda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gösterildiği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şekilde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imza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işlemleri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tamamlanır.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Textbox 2283"/>
            <p:cNvSpPr txBox="1"/>
            <p:nvPr/>
          </p:nvSpPr>
          <p:spPr>
            <a:xfrm>
              <a:off x="13705" y="4190238"/>
              <a:ext cx="2400300" cy="411480"/>
            </a:xfrm>
            <a:prstGeom prst="rect">
              <a:avLst/>
            </a:pr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8615" marR="0" lvl="0" indent="-31623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ÖİDB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tarafından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Defterine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kayıt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numarası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verilerek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ilgili öğrencinin Önlisans Diploması basılır.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Textbox 2284"/>
            <p:cNvSpPr txBox="1"/>
            <p:nvPr/>
          </p:nvSpPr>
          <p:spPr>
            <a:xfrm>
              <a:off x="13705" y="3504438"/>
              <a:ext cx="2400300" cy="445770"/>
            </a:xfrm>
            <a:prstGeom prst="rect">
              <a:avLst/>
            </a:pr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6510" marR="17145" lvl="0" indent="0" algn="ctr" defTabSz="91440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Onaydan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gelen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yazım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bilgi</a:t>
              </a:r>
              <a:r>
                <a:rPr kumimoji="0" lang="tr-TR" sz="650" b="1" i="0" u="none" strike="noStrike" kern="0" cap="none" spc="-2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listesi,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önlisans</a:t>
              </a:r>
              <a:r>
                <a:rPr kumimoji="0" lang="tr-TR" sz="650" b="1" i="0" u="none" strike="noStrike" kern="0" cap="none" spc="-3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bilgi formu ve öğrencinin kimlik fotokopisi üst yazı ekinde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ÖİDB'na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gönderilir.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Textbox 2285"/>
            <p:cNvSpPr txBox="1"/>
            <p:nvPr/>
          </p:nvSpPr>
          <p:spPr>
            <a:xfrm>
              <a:off x="13705" y="2887217"/>
              <a:ext cx="2400300" cy="411480"/>
            </a:xfrm>
            <a:prstGeom prst="rect">
              <a:avLst/>
            </a:pr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42875" marR="143510" lvl="0" indent="0" algn="ctr" defTabSz="914400" eaLnBrk="1" fontAlgn="auto" latinLnBrk="0" hangingPunct="1">
                <a:lnSpc>
                  <a:spcPct val="100000"/>
                </a:lnSpc>
                <a:spcBef>
                  <a:spcPts val="4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yazım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bilgisi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önlisans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diploma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bilgi</a:t>
              </a:r>
              <a:r>
                <a:rPr kumimoji="0" lang="tr-TR" sz="650" b="1" i="0" u="none" strike="noStrike" kern="0" cap="none" spc="-3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formu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tanzim</a:t>
              </a:r>
              <a:r>
                <a:rPr kumimoji="0" lang="tr-TR" sz="650" b="1" i="0" u="none" strike="noStrike" kern="0" cap="none" spc="-1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edilerek</a:t>
              </a:r>
              <a:r>
                <a:rPr kumimoji="0" lang="tr-TR" sz="650" b="1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Bölüm</a:t>
              </a:r>
              <a:r>
                <a:rPr kumimoji="0" lang="tr-TR" sz="650" b="1" i="0" u="none" strike="noStrike" kern="0" cap="none" spc="-1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Başkanı</a:t>
              </a:r>
              <a:r>
                <a:rPr kumimoji="0" lang="tr-TR" sz="650" b="1" i="0" u="none" strike="noStrike" kern="0" cap="none" spc="-1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kumimoji="0" lang="tr-TR" sz="650" b="1" i="0" u="none" strike="noStrike" kern="0" cap="none" spc="-1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Dekan/Yüksekokul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Müdürü Onayına sunulur.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Textbox 2286"/>
            <p:cNvSpPr txBox="1"/>
            <p:nvPr/>
          </p:nvSpPr>
          <p:spPr>
            <a:xfrm>
              <a:off x="13705" y="2338577"/>
              <a:ext cx="2400300" cy="342900"/>
            </a:xfrm>
            <a:prstGeom prst="rect">
              <a:avLst/>
            </a:pr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061085" marR="0" lvl="0" indent="-969010" defTabSz="91440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İlgili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öğrencinin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Fakülte/Yüksekokul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Müdürlüğü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ile</a:t>
              </a:r>
              <a:r>
                <a:rPr kumimoji="0" lang="tr-TR" sz="650" b="1" i="0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ilişiği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-1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kesilir.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Textbox 2287"/>
            <p:cNvSpPr txBox="1"/>
            <p:nvPr/>
          </p:nvSpPr>
          <p:spPr>
            <a:xfrm>
              <a:off x="6860" y="692658"/>
              <a:ext cx="2400300" cy="480059"/>
            </a:xfrm>
            <a:prstGeom prst="rect">
              <a:avLst/>
            </a:prstGeom>
            <a:ln w="13716">
              <a:solidFill>
                <a:srgbClr val="004B99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34620" marR="12954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İlgili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birim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öğrencinin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transkript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incelemesini</a:t>
              </a:r>
              <a:r>
                <a:rPr kumimoji="0" lang="tr-TR" sz="650" b="1" i="0" u="none" strike="noStrike" kern="0" cap="none" spc="-4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yaparak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ilk dört yarıyıldaki derslerinin tamamını alıp almadığı</a:t>
              </a:r>
              <a:r>
                <a:rPr kumimoji="0" lang="tr-TR" sz="650" b="1" i="0" u="none" strike="noStrike" kern="0" cap="none" spc="20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tr-TR" sz="6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 bu derslerden başarılı olup olmadığı tespit edilir.</a:t>
              </a:r>
              <a:endPara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9699" y="145821"/>
            <a:ext cx="11412251" cy="6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712084" y="2758440"/>
            <a:ext cx="45719" cy="38100"/>
            <a:chOff x="1241" y="2157"/>
            <a:chExt cx="60" cy="60"/>
          </a:xfrm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83 1247"/>
                <a:gd name="T1" fmla="*/ T0 w 48"/>
                <a:gd name="T2" fmla="+- 0 2211 2163"/>
                <a:gd name="T3" fmla="*/ 2211 h 48"/>
                <a:gd name="T4" fmla="+- 0 1257 1247"/>
                <a:gd name="T5" fmla="*/ T4 w 48"/>
                <a:gd name="T6" fmla="+- 0 2211 2163"/>
                <a:gd name="T7" fmla="*/ 2211 h 48"/>
                <a:gd name="T8" fmla="+- 0 1247 1247"/>
                <a:gd name="T9" fmla="*/ T8 w 48"/>
                <a:gd name="T10" fmla="+- 0 2200 2163"/>
                <a:gd name="T11" fmla="*/ 2200 h 48"/>
                <a:gd name="T12" fmla="+- 0 1247 1247"/>
                <a:gd name="T13" fmla="*/ T12 w 48"/>
                <a:gd name="T14" fmla="+- 0 2174 2163"/>
                <a:gd name="T15" fmla="*/ 2174 h 48"/>
                <a:gd name="T16" fmla="+- 0 1257 1247"/>
                <a:gd name="T17" fmla="*/ T16 w 48"/>
                <a:gd name="T18" fmla="+- 0 2163 2163"/>
                <a:gd name="T19" fmla="*/ 2163 h 48"/>
                <a:gd name="T20" fmla="+- 0 1283 1247"/>
                <a:gd name="T21" fmla="*/ T20 w 48"/>
                <a:gd name="T22" fmla="+- 0 2163 2163"/>
                <a:gd name="T23" fmla="*/ 2163 h 48"/>
                <a:gd name="T24" fmla="+- 0 1294 1247"/>
                <a:gd name="T25" fmla="*/ T24 w 48"/>
                <a:gd name="T26" fmla="+- 0 2174 2163"/>
                <a:gd name="T27" fmla="*/ 2174 h 48"/>
                <a:gd name="T28" fmla="+- 0 1294 1247"/>
                <a:gd name="T29" fmla="*/ T28 w 48"/>
                <a:gd name="T30" fmla="+- 0 2187 2163"/>
                <a:gd name="T31" fmla="*/ 2187 h 48"/>
                <a:gd name="T32" fmla="+- 0 1294 1247"/>
                <a:gd name="T33" fmla="*/ T32 w 48"/>
                <a:gd name="T34" fmla="+- 0 2200 2163"/>
                <a:gd name="T35" fmla="*/ 2200 h 48"/>
                <a:gd name="T36" fmla="+- 0 1283 1247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6" y="48"/>
                  </a:moveTo>
                  <a:lnTo>
                    <a:pt x="10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lnTo>
                    <a:pt x="47" y="37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46" y="2163"/>
              <a:ext cx="48" cy="48"/>
            </a:xfrm>
            <a:custGeom>
              <a:avLst/>
              <a:gdLst>
                <a:gd name="T0" fmla="+- 0 1294 1247"/>
                <a:gd name="T1" fmla="*/ T0 w 48"/>
                <a:gd name="T2" fmla="+- 0 2187 2163"/>
                <a:gd name="T3" fmla="*/ 2187 h 48"/>
                <a:gd name="T4" fmla="+- 0 1294 1247"/>
                <a:gd name="T5" fmla="*/ T4 w 48"/>
                <a:gd name="T6" fmla="+- 0 2200 2163"/>
                <a:gd name="T7" fmla="*/ 2200 h 48"/>
                <a:gd name="T8" fmla="+- 0 1283 1247"/>
                <a:gd name="T9" fmla="*/ T8 w 48"/>
                <a:gd name="T10" fmla="+- 0 2211 2163"/>
                <a:gd name="T11" fmla="*/ 2211 h 48"/>
                <a:gd name="T12" fmla="+- 0 1270 1247"/>
                <a:gd name="T13" fmla="*/ T12 w 48"/>
                <a:gd name="T14" fmla="+- 0 2211 2163"/>
                <a:gd name="T15" fmla="*/ 2211 h 48"/>
                <a:gd name="T16" fmla="+- 0 1257 1247"/>
                <a:gd name="T17" fmla="*/ T16 w 48"/>
                <a:gd name="T18" fmla="+- 0 2211 2163"/>
                <a:gd name="T19" fmla="*/ 2211 h 48"/>
                <a:gd name="T20" fmla="+- 0 1247 1247"/>
                <a:gd name="T21" fmla="*/ T20 w 48"/>
                <a:gd name="T22" fmla="+- 0 2200 2163"/>
                <a:gd name="T23" fmla="*/ 2200 h 48"/>
                <a:gd name="T24" fmla="+- 0 1247 1247"/>
                <a:gd name="T25" fmla="*/ T24 w 48"/>
                <a:gd name="T26" fmla="+- 0 2187 2163"/>
                <a:gd name="T27" fmla="*/ 2187 h 48"/>
                <a:gd name="T28" fmla="+- 0 1247 1247"/>
                <a:gd name="T29" fmla="*/ T28 w 48"/>
                <a:gd name="T30" fmla="+- 0 2174 2163"/>
                <a:gd name="T31" fmla="*/ 2174 h 48"/>
                <a:gd name="T32" fmla="+- 0 1257 1247"/>
                <a:gd name="T33" fmla="*/ T32 w 48"/>
                <a:gd name="T34" fmla="+- 0 2163 2163"/>
                <a:gd name="T35" fmla="*/ 2163 h 48"/>
                <a:gd name="T36" fmla="+- 0 1270 1247"/>
                <a:gd name="T37" fmla="*/ T36 w 48"/>
                <a:gd name="T38" fmla="+- 0 2163 2163"/>
                <a:gd name="T39" fmla="*/ 2163 h 48"/>
                <a:gd name="T40" fmla="+- 0 1283 1247"/>
                <a:gd name="T41" fmla="*/ T40 w 48"/>
                <a:gd name="T42" fmla="+- 0 2163 2163"/>
                <a:gd name="T43" fmla="*/ 2163 h 48"/>
                <a:gd name="T44" fmla="+- 0 1294 1247"/>
                <a:gd name="T45" fmla="*/ T44 w 48"/>
                <a:gd name="T46" fmla="+- 0 2174 2163"/>
                <a:gd name="T47" fmla="*/ 2174 h 48"/>
                <a:gd name="T48" fmla="+- 0 1294 1247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7" y="24"/>
                  </a:moveTo>
                  <a:lnTo>
                    <a:pt x="47" y="37"/>
                  </a:lnTo>
                  <a:lnTo>
                    <a:pt x="36" y="48"/>
                  </a:lnTo>
                  <a:lnTo>
                    <a:pt x="23" y="48"/>
                  </a:lnTo>
                  <a:lnTo>
                    <a:pt x="10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47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573644" y="2758440"/>
            <a:ext cx="45719" cy="38100"/>
            <a:chOff x="8897" y="2157"/>
            <a:chExt cx="60" cy="60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40 8903"/>
                <a:gd name="T1" fmla="*/ T0 w 48"/>
                <a:gd name="T2" fmla="+- 0 2211 2163"/>
                <a:gd name="T3" fmla="*/ 2211 h 48"/>
                <a:gd name="T4" fmla="+- 0 8914 8903"/>
                <a:gd name="T5" fmla="*/ T4 w 48"/>
                <a:gd name="T6" fmla="+- 0 2211 2163"/>
                <a:gd name="T7" fmla="*/ 2211 h 48"/>
                <a:gd name="T8" fmla="+- 0 8903 8903"/>
                <a:gd name="T9" fmla="*/ T8 w 48"/>
                <a:gd name="T10" fmla="+- 0 2200 2163"/>
                <a:gd name="T11" fmla="*/ 2200 h 48"/>
                <a:gd name="T12" fmla="+- 0 8903 8903"/>
                <a:gd name="T13" fmla="*/ T12 w 48"/>
                <a:gd name="T14" fmla="+- 0 2174 2163"/>
                <a:gd name="T15" fmla="*/ 2174 h 48"/>
                <a:gd name="T16" fmla="+- 0 8914 8903"/>
                <a:gd name="T17" fmla="*/ T16 w 48"/>
                <a:gd name="T18" fmla="+- 0 2163 2163"/>
                <a:gd name="T19" fmla="*/ 2163 h 48"/>
                <a:gd name="T20" fmla="+- 0 8940 8903"/>
                <a:gd name="T21" fmla="*/ T20 w 48"/>
                <a:gd name="T22" fmla="+- 0 2163 2163"/>
                <a:gd name="T23" fmla="*/ 2163 h 48"/>
                <a:gd name="T24" fmla="+- 0 8951 8903"/>
                <a:gd name="T25" fmla="*/ T24 w 48"/>
                <a:gd name="T26" fmla="+- 0 2174 2163"/>
                <a:gd name="T27" fmla="*/ 2174 h 48"/>
                <a:gd name="T28" fmla="+- 0 8951 8903"/>
                <a:gd name="T29" fmla="*/ T28 w 48"/>
                <a:gd name="T30" fmla="+- 0 2187 2163"/>
                <a:gd name="T31" fmla="*/ 2187 h 48"/>
                <a:gd name="T32" fmla="+- 0 8951 8903"/>
                <a:gd name="T33" fmla="*/ T32 w 48"/>
                <a:gd name="T34" fmla="+- 0 2200 2163"/>
                <a:gd name="T35" fmla="*/ 2200 h 48"/>
                <a:gd name="T36" fmla="+- 0 8940 8903"/>
                <a:gd name="T37" fmla="*/ T36 w 48"/>
                <a:gd name="T38" fmla="+- 0 2211 2163"/>
                <a:gd name="T39" fmla="*/ 221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lnTo>
                    <a:pt x="11" y="48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lnTo>
                    <a:pt x="48" y="37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728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8903" y="2163"/>
              <a:ext cx="48" cy="48"/>
            </a:xfrm>
            <a:custGeom>
              <a:avLst/>
              <a:gdLst>
                <a:gd name="T0" fmla="+- 0 8951 8903"/>
                <a:gd name="T1" fmla="*/ T0 w 48"/>
                <a:gd name="T2" fmla="+- 0 2187 2163"/>
                <a:gd name="T3" fmla="*/ 2187 h 48"/>
                <a:gd name="T4" fmla="+- 0 8951 8903"/>
                <a:gd name="T5" fmla="*/ T4 w 48"/>
                <a:gd name="T6" fmla="+- 0 2200 2163"/>
                <a:gd name="T7" fmla="*/ 2200 h 48"/>
                <a:gd name="T8" fmla="+- 0 8940 8903"/>
                <a:gd name="T9" fmla="*/ T8 w 48"/>
                <a:gd name="T10" fmla="+- 0 2211 2163"/>
                <a:gd name="T11" fmla="*/ 2211 h 48"/>
                <a:gd name="T12" fmla="+- 0 8927 8903"/>
                <a:gd name="T13" fmla="*/ T12 w 48"/>
                <a:gd name="T14" fmla="+- 0 2211 2163"/>
                <a:gd name="T15" fmla="*/ 2211 h 48"/>
                <a:gd name="T16" fmla="+- 0 8914 8903"/>
                <a:gd name="T17" fmla="*/ T16 w 48"/>
                <a:gd name="T18" fmla="+- 0 2211 2163"/>
                <a:gd name="T19" fmla="*/ 2211 h 48"/>
                <a:gd name="T20" fmla="+- 0 8903 8903"/>
                <a:gd name="T21" fmla="*/ T20 w 48"/>
                <a:gd name="T22" fmla="+- 0 2200 2163"/>
                <a:gd name="T23" fmla="*/ 2200 h 48"/>
                <a:gd name="T24" fmla="+- 0 8903 8903"/>
                <a:gd name="T25" fmla="*/ T24 w 48"/>
                <a:gd name="T26" fmla="+- 0 2187 2163"/>
                <a:gd name="T27" fmla="*/ 2187 h 48"/>
                <a:gd name="T28" fmla="+- 0 8903 8903"/>
                <a:gd name="T29" fmla="*/ T28 w 48"/>
                <a:gd name="T30" fmla="+- 0 2174 2163"/>
                <a:gd name="T31" fmla="*/ 2174 h 48"/>
                <a:gd name="T32" fmla="+- 0 8914 8903"/>
                <a:gd name="T33" fmla="*/ T32 w 48"/>
                <a:gd name="T34" fmla="+- 0 2163 2163"/>
                <a:gd name="T35" fmla="*/ 2163 h 48"/>
                <a:gd name="T36" fmla="+- 0 8927 8903"/>
                <a:gd name="T37" fmla="*/ T36 w 48"/>
                <a:gd name="T38" fmla="+- 0 2163 2163"/>
                <a:gd name="T39" fmla="*/ 2163 h 48"/>
                <a:gd name="T40" fmla="+- 0 8940 8903"/>
                <a:gd name="T41" fmla="*/ T40 w 48"/>
                <a:gd name="T42" fmla="+- 0 2163 2163"/>
                <a:gd name="T43" fmla="*/ 2163 h 48"/>
                <a:gd name="T44" fmla="+- 0 8951 8903"/>
                <a:gd name="T45" fmla="*/ T44 w 48"/>
                <a:gd name="T46" fmla="+- 0 2174 2163"/>
                <a:gd name="T47" fmla="*/ 2174 h 48"/>
                <a:gd name="T48" fmla="+- 0 8951 8903"/>
                <a:gd name="T49" fmla="*/ T48 w 48"/>
                <a:gd name="T50" fmla="+- 0 2187 2163"/>
                <a:gd name="T51" fmla="*/ 218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37"/>
                  </a:lnTo>
                  <a:lnTo>
                    <a:pt x="37" y="48"/>
                  </a:lnTo>
                  <a:lnTo>
                    <a:pt x="24" y="48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7538">
              <a:solidFill>
                <a:srgbClr val="72869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924050" y="-9525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081798"/>
            <a:ext cx="7534275" cy="557070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7174" t="20056" r="25369" b="66011"/>
          <a:stretch/>
        </p:blipFill>
        <p:spPr>
          <a:xfrm>
            <a:off x="1481137" y="5223"/>
            <a:ext cx="9977438" cy="10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3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1466" y="1579769"/>
            <a:ext cx="8825659" cy="341630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endParaRPr lang="tr-TR" sz="7200" dirty="0"/>
          </a:p>
          <a:p>
            <a:pPr marL="0" indent="0" algn="ctr">
              <a:buNone/>
            </a:pPr>
            <a:r>
              <a:rPr lang="tr-TR" sz="7200" dirty="0"/>
              <a:t>Sabrınız için</a:t>
            </a:r>
          </a:p>
          <a:p>
            <a:pPr marL="0" indent="0" algn="ctr">
              <a:buNone/>
            </a:pPr>
            <a:r>
              <a:rPr lang="tr-TR" sz="7200" dirty="0"/>
              <a:t>TEŞEKKÜR EDERİM</a:t>
            </a:r>
          </a:p>
        </p:txBody>
      </p:sp>
    </p:spTree>
    <p:extLst>
      <p:ext uri="{BB962C8B-B14F-4D97-AF65-F5344CB8AC3E}">
        <p14:creationId xmlns:p14="http://schemas.microsoft.com/office/powerpoint/2010/main" val="36214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024327" y="706968"/>
            <a:ext cx="8761413" cy="706964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Sisteminin Faaliyetleri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36837" y="159067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Kalite Güvence Sistemi genel olarak aşağıdaki faaliyetleri içerir: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Uygun çalışma kurallarının tespit edilmesi ve mevcudiyetinin saptanması,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Söz konusu kurallara uygunluğun denetlenmesi, 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Süreç içerisinde hata bulunması halinde sebeplerin analiz edilmesi, 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2400" dirty="0"/>
              <a:t>Elde edilen çıktılar neticesinde düzeltici önlemler uygulanarak hataların ortadan kaldırılması.</a:t>
            </a:r>
          </a:p>
        </p:txBody>
      </p:sp>
    </p:spTree>
    <p:extLst>
      <p:ext uri="{BB962C8B-B14F-4D97-AF65-F5344CB8AC3E}">
        <p14:creationId xmlns:p14="http://schemas.microsoft.com/office/powerpoint/2010/main" val="201864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862402" y="592668"/>
            <a:ext cx="9396148" cy="70696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Sisteminin Faaliyetleri (PUKÖ)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12" y="1299632"/>
            <a:ext cx="9861838" cy="4780686"/>
          </a:xfrm>
        </p:spPr>
      </p:pic>
    </p:spTree>
    <p:extLst>
      <p:ext uri="{BB962C8B-B14F-4D97-AF65-F5344CB8AC3E}">
        <p14:creationId xmlns:p14="http://schemas.microsoft.com/office/powerpoint/2010/main" val="30209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8747" y="586606"/>
            <a:ext cx="8761413" cy="706964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Sisteminin Faydaları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459" y="1098550"/>
            <a:ext cx="10024701" cy="34163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00B050"/>
                </a:solidFill>
              </a:rPr>
              <a:t>Kalite Güvencesi Sistemi;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C00000"/>
                </a:solidFill>
              </a:rPr>
              <a:t>a. </a:t>
            </a:r>
            <a:r>
              <a:rPr lang="tr-TR" sz="2400" dirty="0"/>
              <a:t>Kurumun gelecek planlarını belirlemesini,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C00000"/>
                </a:solidFill>
              </a:rPr>
              <a:t>b. </a:t>
            </a:r>
            <a:r>
              <a:rPr lang="tr-TR" sz="2400" dirty="0"/>
              <a:t>Sahip olunan kaynakların ve yetkinliklerin belirlenen hedefler doğrultusunda yönetilmesini,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C00000"/>
                </a:solidFill>
              </a:rPr>
              <a:t>c. </a:t>
            </a:r>
            <a:r>
              <a:rPr lang="tr-TR" sz="2400" dirty="0"/>
              <a:t>Tüm süreçlerin kurumsal değerlerle ve hedeflerle uyumlu olarak yönetilmesini,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C00000"/>
                </a:solidFill>
              </a:rPr>
              <a:t>d. </a:t>
            </a:r>
            <a:r>
              <a:rPr lang="tr-TR" sz="2400" dirty="0"/>
              <a:t>Kurum genelinde ve süreçler bazında ölçme ve izleme yoluyla sürekli öğrenme ve iyileştirmenin benimsenmesini sağlar.</a:t>
            </a:r>
          </a:p>
        </p:txBody>
      </p:sp>
    </p:spTree>
    <p:extLst>
      <p:ext uri="{BB962C8B-B14F-4D97-AF65-F5344CB8AC3E}">
        <p14:creationId xmlns:p14="http://schemas.microsoft.com/office/powerpoint/2010/main" val="17484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1624" y="211668"/>
            <a:ext cx="733251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Kalite Güvence Sisteminin Verimliliğini Etkileyen Unsurlar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9091" y="1300306"/>
            <a:ext cx="10457584" cy="41298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Kurumun misyon, vizyon, stratejik amaç ve hedefleri ile entegre olmalıdır.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Yükseköğretim kurumunun ilan ettiği kalite politikası esaslarına dayanmalıdır.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Kurumun kalite politikası paydaşlar tarafından da benimsenmelidir.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Kurum çalışanlarının ve öğrencilerin kalite süreçlerini sahiplenmesi sağlanmalıdır.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Kurum içindeki tüm süreçlerin ilkeler ve görev tanımlarının yazılı hale getirilmesi ve yazıldığı gibi uygulanması, kurumsal değerlerle ve hedeflerle uyumlu olarak yönetilmesi sağlanmalıdır.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/>
              <a:t>Kalite güvence süreçlerine ilişkin performans göstergeleri, kurum iç değerlendirme ve dış değerlendirme süreçleri ile sürekli izlenmeli ve iyileştirilmelidir.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3426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Olmazsa Olmaz: Kalite Kültürü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Burada üzerinde durulması gereken nokta, kalite güvencesinin öncelikle ilgili kurumun </a:t>
            </a:r>
            <a:r>
              <a:rPr lang="tr-TR" b="1" dirty="0">
                <a:solidFill>
                  <a:srgbClr val="00B050"/>
                </a:solidFill>
              </a:rPr>
              <a:t>kendi bünyesinde, içyapısında ve işleyişinde kabul edilmesi, içselleştirilmesi </a:t>
            </a:r>
            <a:r>
              <a:rPr lang="tr-TR" dirty="0"/>
              <a:t>ve kurumsal bir </a:t>
            </a:r>
            <a:r>
              <a:rPr lang="tr-TR" dirty="0">
                <a:solidFill>
                  <a:srgbClr val="C00000"/>
                </a:solidFill>
              </a:rPr>
              <a:t>kültüre</a:t>
            </a:r>
            <a:r>
              <a:rPr lang="tr-TR" dirty="0"/>
              <a:t> dönüştürülmesidir.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Nitekim kalite standartlarının gerekliliklerini yerine getirmenin en iyi yolu ve aynı zamanda </a:t>
            </a:r>
            <a:r>
              <a:rPr lang="tr-TR" dirty="0">
                <a:solidFill>
                  <a:srgbClr val="C00000"/>
                </a:solidFill>
              </a:rPr>
              <a:t>sürdürülebilir kalitenin başarılı bir şekilde sağlanmasının da anahtarı kalite kültürünün içselleştirilmesidir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811621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6176</TotalTime>
  <Words>1672</Words>
  <Application>Microsoft Office PowerPoint</Application>
  <PresentationFormat>Geniş ekran</PresentationFormat>
  <Paragraphs>219</Paragraphs>
  <Slides>42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1" baseType="lpstr">
      <vt:lpstr>Arial</vt:lpstr>
      <vt:lpstr>Calibri</vt:lpstr>
      <vt:lpstr>Century Gothic</vt:lpstr>
      <vt:lpstr>Microsoft Sans Serif</vt:lpstr>
      <vt:lpstr>Times New Roman</vt:lpstr>
      <vt:lpstr>Wingdings</vt:lpstr>
      <vt:lpstr>Wingdings 3</vt:lpstr>
      <vt:lpstr>Duman</vt:lpstr>
      <vt:lpstr>Belge</vt:lpstr>
      <vt:lpstr>KALİTE GÜVENCE SİSTEMİ  </vt:lpstr>
      <vt:lpstr>KALİTE</vt:lpstr>
      <vt:lpstr>Kalite Güvence Sistemi Nedir?</vt:lpstr>
      <vt:lpstr>Kalite Güvence Sisteminin Kapsamı</vt:lpstr>
      <vt:lpstr>Kalite Güvence Sisteminin Faaliyetleri</vt:lpstr>
      <vt:lpstr>Kalite Güvence Sisteminin Faaliyetleri (PUKÖ)</vt:lpstr>
      <vt:lpstr>Kalite Güvence Sisteminin Faydaları</vt:lpstr>
      <vt:lpstr>Kalite Güvence Sisteminin Verimliliğini Etkileyen Unsurlar</vt:lpstr>
      <vt:lpstr>Olmazsa Olmaz: Kalite Kültürü</vt:lpstr>
      <vt:lpstr>Etkin Bir Kalite Kültürü Nasıl Oluşturulur?</vt:lpstr>
      <vt:lpstr>Etkin Bir Kalite Kültürü Nasıl Oluşturulur?</vt:lpstr>
      <vt:lpstr>Kalite Güvence Sisteminin Organizasyonel Yapısı</vt:lpstr>
      <vt:lpstr>Kalite Komisyonu Üyeleri</vt:lpstr>
      <vt:lpstr>Kalite Komisyonu Üyeleri</vt:lpstr>
      <vt:lpstr>PowerPoint Sunusu</vt:lpstr>
      <vt:lpstr>PowerPoint Sunusu</vt:lpstr>
      <vt:lpstr>PowerPoint Sunusu</vt:lpstr>
      <vt:lpstr>KALİTE KOMİSYONU (İdari Birimler)</vt:lpstr>
      <vt:lpstr>BİRİM ÖZ DEĞERLENDİRME RAPORU ÖNCESİ YAPILACAKLAR</vt:lpstr>
      <vt:lpstr>Dönem içerisinde yapılan tüm faaliyetlere ilişkin kanıtlar </vt:lpstr>
      <vt:lpstr>PowerPoint Sunusu</vt:lpstr>
      <vt:lpstr>Dekan / Müdür Öğrenci Buluşmaları  Dilek-Şikayet Kutularının Etkin Kullanımı  Birim web sayfalarında kalite sekmesi  Mezun İzleme Sisteminin Birimler Bazında Kurulması </vt:lpstr>
      <vt:lpstr>Birim Öz Değerlendirme Raporları</vt:lpstr>
      <vt:lpstr>2024 YILI KALİTE SÜRECİ</vt:lpstr>
      <vt:lpstr>Üniversitenin stratejik amaçlarına uygun Faaliyetler planlanacak ve performans göstergeleri belirlenecektir. Sonraki yıl KİDR raporunda bu göstergelere ulaşılma düzeyi belirtilecektir. </vt:lpstr>
      <vt:lpstr>Üniversite 2024-2028 Stratejik Planında  Amaçlar</vt:lpstr>
      <vt:lpstr>Amaçlara Uygun Hedefler</vt:lpstr>
      <vt:lpstr>PowerPoint Sunusu</vt:lpstr>
      <vt:lpstr>İ.İ.B.F. 2024 Faaliyet Planı ve Performans Göstergeleri</vt:lpstr>
      <vt:lpstr>Amaç 2: Kurumsal Kapasiteyi Artırmak ve Kurum Kültürünü Güçlendirmek </vt:lpstr>
      <vt:lpstr>Amaç 3: Kamu ve Özel Sektör İle İşbirliği Yaparak Bölgesel Kalkınmaya Katkı Sağlamak ve Toplum Yararına Sunulan Hizmetleri Artırmak. </vt:lpstr>
      <vt:lpstr>PowerPoint Sunusu</vt:lpstr>
      <vt:lpstr>PowerPoint Sunusu</vt:lpstr>
      <vt:lpstr>PowerPoint Sunusu</vt:lpstr>
      <vt:lpstr>PowerPoint Sunusu</vt:lpstr>
      <vt:lpstr>PowerPoint Sunusu</vt:lpstr>
      <vt:lpstr>İş Akış Süreçleri ve İş Akış Şemaları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Bekir</dc:creator>
  <cp:lastModifiedBy>ALPEREN KAYSERILI</cp:lastModifiedBy>
  <cp:revision>100</cp:revision>
  <dcterms:created xsi:type="dcterms:W3CDTF">2023-01-13T08:30:48Z</dcterms:created>
  <dcterms:modified xsi:type="dcterms:W3CDTF">2023-12-11T10:07:27Z</dcterms:modified>
</cp:coreProperties>
</file>